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7" r:id="rId3"/>
    <p:sldId id="278" r:id="rId4"/>
    <p:sldId id="275" r:id="rId5"/>
    <p:sldId id="276" r:id="rId6"/>
    <p:sldId id="262" r:id="rId7"/>
    <p:sldId id="273" r:id="rId8"/>
    <p:sldId id="277" r:id="rId9"/>
    <p:sldId id="260" r:id="rId10"/>
    <p:sldId id="274"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354" autoAdjust="0"/>
  </p:normalViewPr>
  <p:slideViewPr>
    <p:cSldViewPr snapToGrid="0">
      <p:cViewPr varScale="1">
        <p:scale>
          <a:sx n="56" d="100"/>
          <a:sy n="56" d="100"/>
        </p:scale>
        <p:origin x="8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00E-40F8-4318-9159-5C0F3CE05091}"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8D15D4-A6DE-4088-9A4A-25182B697D85}" type="slidenum">
              <a:rPr kumimoji="1" lang="ja-JP" altLang="en-US" smtClean="0"/>
              <a:t>‹#›</a:t>
            </a:fld>
            <a:endParaRPr kumimoji="1" lang="ja-JP" altLang="en-US"/>
          </a:p>
        </p:txBody>
      </p:sp>
    </p:spTree>
    <p:extLst>
      <p:ext uri="{BB962C8B-B14F-4D97-AF65-F5344CB8AC3E}">
        <p14:creationId xmlns:p14="http://schemas.microsoft.com/office/powerpoint/2010/main" val="1412948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BSL3</a:t>
            </a:r>
            <a:r>
              <a:rPr kumimoji="1" lang="ja-JP" altLang="en-US" dirty="0"/>
              <a:t>実験室における省エネルギー</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1</a:t>
            </a:fld>
            <a:endParaRPr kumimoji="1" lang="ja-JP" altLang="en-US"/>
          </a:p>
        </p:txBody>
      </p:sp>
    </p:spTree>
    <p:extLst>
      <p:ext uri="{BB962C8B-B14F-4D97-AF65-F5344CB8AC3E}">
        <p14:creationId xmlns:p14="http://schemas.microsoft.com/office/powerpoint/2010/main" val="2835625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a:t>
            </a:r>
            <a:r>
              <a:rPr kumimoji="1" lang="ja-JP" altLang="en-US"/>
              <a:t>の意見 ・ </a:t>
            </a:r>
            <a:r>
              <a:rPr kumimoji="1" lang="ja-JP" altLang="en-US" dirty="0"/>
              <a:t>エネルギーを節約することは、おカネを節約することであり、二酸化炭素の排出を節約することである。それは、非常に重要である。しかし、制限を超えて、エネルギーを節約することは、</a:t>
            </a:r>
            <a:r>
              <a:rPr kumimoji="1" lang="ja-JP" altLang="en-US"/>
              <a:t>許されない。・ </a:t>
            </a:r>
            <a:r>
              <a:rPr kumimoji="1" lang="ja-JP" altLang="en-US" dirty="0"/>
              <a:t>そのため、</a:t>
            </a:r>
            <a:r>
              <a:rPr kumimoji="1" lang="en-US" altLang="ja-JP" dirty="0"/>
              <a:t>BSL3</a:t>
            </a:r>
            <a:r>
              <a:rPr kumimoji="1" lang="ja-JP" altLang="en-US" dirty="0"/>
              <a:t>実験室や</a:t>
            </a:r>
            <a:r>
              <a:rPr kumimoji="1" lang="en-US" altLang="ja-JP" dirty="0"/>
              <a:t>BSL4</a:t>
            </a:r>
            <a:r>
              <a:rPr kumimoji="1" lang="ja-JP" altLang="en-US" dirty="0"/>
              <a:t>実験室では、エネルギーを節約することは難しい。なぜなら、エネルギーを節約することは、安全と品質に損害を与えるべきではないから。・ もし、循環空気システムは、適用されることができれば、多くのエネルギーを節約することができる。しかし、ルールとガイドラインは、それ以前に変更されるべきである。・ しかしながら、技術革新は、将来、起こるかもしれない。例えば、マニュピュレーターやロボットは、実験室で使われるかもしれない。そして、人は、実験室へ入る必要がなく、人のための空調も必要なく、安全と品質を守って、多くのエネルギーを節約することは、実現するだろう。・それは、</a:t>
            </a:r>
            <a:r>
              <a:rPr kumimoji="1" lang="en-US" altLang="ja-JP" dirty="0"/>
              <a:t>1</a:t>
            </a:r>
            <a:r>
              <a:rPr kumimoji="1" lang="ja-JP" altLang="en-US" dirty="0"/>
              <a:t>つのことを除いて、とても素晴らしい。空調技術者は何をするのか？</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10</a:t>
            </a:fld>
            <a:endParaRPr kumimoji="1" lang="ja-JP" altLang="en-US"/>
          </a:p>
        </p:txBody>
      </p:sp>
    </p:spTree>
    <p:extLst>
      <p:ext uri="{BB962C8B-B14F-4D97-AF65-F5344CB8AC3E}">
        <p14:creationId xmlns:p14="http://schemas.microsoft.com/office/powerpoint/2010/main" val="2448177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dirty="0"/>
              <a:t>・ トレーニングコースにご協力いただきまして、ありがとうございます。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a:t>: http://gaga.jellybean.jp/indexbsl.html</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11</a:t>
            </a:fld>
            <a:endParaRPr kumimoji="1" lang="ja-JP" altLang="en-US"/>
          </a:p>
        </p:txBody>
      </p:sp>
    </p:spTree>
    <p:extLst>
      <p:ext uri="{BB962C8B-B14F-4D97-AF65-F5344CB8AC3E}">
        <p14:creationId xmlns:p14="http://schemas.microsoft.com/office/powerpoint/2010/main" val="972036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なぜ空調システムは、エネルギーを使うのか？</a:t>
            </a:r>
            <a:endParaRPr kumimoji="1" lang="en-US" altLang="ja-JP" dirty="0"/>
          </a:p>
          <a:p>
            <a:r>
              <a:rPr kumimoji="1" lang="ja-JP" altLang="en-US" dirty="0"/>
              <a:t>・ 部屋の空気 </a:t>
            </a:r>
            <a:r>
              <a:rPr kumimoji="1" lang="en-US" altLang="ja-JP" dirty="0"/>
              <a:t>(</a:t>
            </a:r>
            <a:r>
              <a:rPr kumimoji="1" lang="ja-JP" altLang="en-US" dirty="0"/>
              <a:t>給気</a:t>
            </a:r>
            <a:r>
              <a:rPr kumimoji="1" lang="en-US" altLang="ja-JP" dirty="0"/>
              <a:t>) </a:t>
            </a:r>
            <a:r>
              <a:rPr kumimoji="1" lang="ja-JP" altLang="en-US" dirty="0"/>
              <a:t>は、温度、湿度、清浄度、また他において、制御される。</a:t>
            </a:r>
            <a:endParaRPr kumimoji="1" lang="en-US" altLang="ja-JP" dirty="0"/>
          </a:p>
          <a:p>
            <a:r>
              <a:rPr kumimoji="1" lang="ja-JP" altLang="en-US" dirty="0"/>
              <a:t>・ 部屋の空気は、空調システムにより、室外の空気から作られる。・ また、空調システムは、冷却、加湿、ろ過、その他のために、多くのエネルギーを使う。</a:t>
            </a:r>
            <a:endParaRPr kumimoji="1" lang="en-US" altLang="ja-JP" dirty="0"/>
          </a:p>
          <a:p>
            <a:r>
              <a:rPr kumimoji="1" lang="ja-JP" altLang="en-US" dirty="0"/>
              <a:t>・ エネルギーを使うことは、おカネを使うことである。そのため、部屋の空気は、非常に価値がある。</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2</a:t>
            </a:fld>
            <a:endParaRPr kumimoji="1" lang="ja-JP" altLang="en-US"/>
          </a:p>
        </p:txBody>
      </p:sp>
    </p:spTree>
    <p:extLst>
      <p:ext uri="{BB962C8B-B14F-4D97-AF65-F5344CB8AC3E}">
        <p14:creationId xmlns:p14="http://schemas.microsoft.com/office/powerpoint/2010/main" val="3124594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給気システム </a:t>
            </a:r>
            <a:endParaRPr kumimoji="1" lang="en-US" altLang="ja-JP" dirty="0"/>
          </a:p>
          <a:p>
            <a:r>
              <a:rPr kumimoji="1" lang="ja-JP" altLang="en-US" dirty="0"/>
              <a:t>・ 給気システムは</a:t>
            </a:r>
            <a:r>
              <a:rPr kumimoji="1" lang="en-US" altLang="ja-JP" dirty="0"/>
              <a:t>2</a:t>
            </a:r>
            <a:r>
              <a:rPr kumimoji="1" lang="ja-JP" altLang="en-US" dirty="0"/>
              <a:t>つの形式を持つ。右に示すように、</a:t>
            </a:r>
            <a:r>
              <a:rPr kumimoji="1" lang="en-US" altLang="ja-JP" dirty="0"/>
              <a:t>1</a:t>
            </a:r>
            <a:r>
              <a:rPr kumimoji="1" lang="ja-JP" altLang="en-US" dirty="0"/>
              <a:t>つは、循環空気システムであり、他は非循環空気 </a:t>
            </a:r>
            <a:r>
              <a:rPr kumimoji="1" lang="en-US" altLang="ja-JP" dirty="0"/>
              <a:t>(</a:t>
            </a:r>
            <a:r>
              <a:rPr kumimoji="1" lang="ja-JP" altLang="en-US" dirty="0"/>
              <a:t>全外気または全新鮮空気</a:t>
            </a:r>
            <a:r>
              <a:rPr kumimoji="1" lang="en-US" altLang="ja-JP" dirty="0"/>
              <a:t>) </a:t>
            </a:r>
            <a:r>
              <a:rPr kumimoji="1" lang="ja-JP" altLang="en-US" dirty="0"/>
              <a:t>システムである。</a:t>
            </a:r>
            <a:endParaRPr kumimoji="1" lang="en-US" altLang="ja-JP" dirty="0"/>
          </a:p>
          <a:p>
            <a:r>
              <a:rPr kumimoji="1" lang="ja-JP" altLang="en-US" dirty="0"/>
              <a:t>・ 循環空気システムは、還気を持つが、非循環空気システムは、還気を持たない。</a:t>
            </a:r>
            <a:endParaRPr kumimoji="1" lang="en-US" altLang="ja-JP" dirty="0"/>
          </a:p>
          <a:p>
            <a:r>
              <a:rPr kumimoji="1" lang="ja-JP" altLang="en-US" dirty="0"/>
              <a:t>・ 通常、還気の性質は、外気の性質より、給気の性質に近い。</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3</a:t>
            </a:fld>
            <a:endParaRPr kumimoji="1" lang="ja-JP" altLang="en-US"/>
          </a:p>
        </p:txBody>
      </p:sp>
    </p:spTree>
    <p:extLst>
      <p:ext uri="{BB962C8B-B14F-4D97-AF65-F5344CB8AC3E}">
        <p14:creationId xmlns:p14="http://schemas.microsoft.com/office/powerpoint/2010/main" val="3260974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循環空気システム</a:t>
            </a:r>
          </a:p>
          <a:p>
            <a:r>
              <a:rPr kumimoji="1" lang="ja-JP" altLang="en-US" dirty="0"/>
              <a:t>・ 循環空気システムの場合、外気＋還気＝給気 </a:t>
            </a:r>
            <a:r>
              <a:rPr kumimoji="1" lang="en-US" altLang="ja-JP" dirty="0"/>
              <a:t>(</a:t>
            </a:r>
            <a:r>
              <a:rPr kumimoji="1" lang="ja-JP" altLang="en-US" dirty="0"/>
              <a:t>量</a:t>
            </a:r>
            <a:r>
              <a:rPr kumimoji="1" lang="en-US" altLang="ja-JP" dirty="0"/>
              <a:t>) </a:t>
            </a:r>
            <a:r>
              <a:rPr kumimoji="1" lang="ja-JP" altLang="en-US" dirty="0"/>
              <a:t>である。もし、外気の比率は、より小さければ、エネルギー消費は、より小さい。そのため、一般に、外気は最小化される。</a:t>
            </a:r>
            <a:endParaRPr kumimoji="1" lang="en-US" altLang="ja-JP" dirty="0"/>
          </a:p>
          <a:p>
            <a:r>
              <a:rPr kumimoji="1" lang="ja-JP" altLang="en-US" dirty="0"/>
              <a:t>・ 日本では、部屋の二酸化炭素の濃度は、人の健康のために、法律により、</a:t>
            </a:r>
            <a:r>
              <a:rPr kumimoji="1" lang="en-US" altLang="ja-JP" dirty="0"/>
              <a:t>1000ppm</a:t>
            </a:r>
            <a:r>
              <a:rPr kumimoji="1" lang="ja-JP" altLang="en-US" dirty="0"/>
              <a:t>までに制限される。最小化された外気量は、下に示される。</a:t>
            </a:r>
            <a:endParaRPr kumimoji="1" lang="en-US" altLang="ja-JP" dirty="0"/>
          </a:p>
          <a:p>
            <a:r>
              <a:rPr kumimoji="1" lang="ja-JP" altLang="en-US" dirty="0"/>
              <a:t>・ 東京では、最近、二酸化炭素の濃度は、増加しており、そのため、部屋の</a:t>
            </a:r>
            <a:r>
              <a:rPr kumimoji="1" lang="en-US" altLang="ja-JP" dirty="0"/>
              <a:t>1000ppm</a:t>
            </a:r>
            <a:r>
              <a:rPr kumimoji="1" lang="ja-JP" altLang="en-US" dirty="0"/>
              <a:t>の二酸化炭素の濃度を守ることが難しくなっている。法律は、将来、改訂されるかもしれない。または、非循環空気システムになるかもしれない？？？</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4</a:t>
            </a:fld>
            <a:endParaRPr kumimoji="1" lang="ja-JP" altLang="en-US"/>
          </a:p>
        </p:txBody>
      </p:sp>
    </p:spTree>
    <p:extLst>
      <p:ext uri="{BB962C8B-B14F-4D97-AF65-F5344CB8AC3E}">
        <p14:creationId xmlns:p14="http://schemas.microsoft.com/office/powerpoint/2010/main" val="1254577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非循環空気システム</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非循環空気システムの場合、外気＝給気＝排気 </a:t>
            </a:r>
            <a:r>
              <a:rPr kumimoji="1" lang="en-US" altLang="ja-JP" dirty="0"/>
              <a:t>(</a:t>
            </a:r>
            <a:r>
              <a:rPr kumimoji="1" lang="ja-JP" altLang="en-US" dirty="0"/>
              <a:t>量</a:t>
            </a:r>
            <a:r>
              <a:rPr kumimoji="1" lang="en-US" altLang="ja-JP" dirty="0"/>
              <a:t>) </a:t>
            </a:r>
            <a:r>
              <a:rPr kumimoji="1" lang="ja-JP" altLang="en-US" dirty="0"/>
              <a:t>である。そのため、エネルギー消費は非常に大きい。もったいない！・ そのため、非循環空気システムは、用途を制限される。例えば、</a:t>
            </a:r>
            <a:r>
              <a:rPr kumimoji="1" lang="en-US" altLang="ja-JP" dirty="0"/>
              <a:t>1</a:t>
            </a:r>
            <a:r>
              <a:rPr kumimoji="1" lang="ja-JP" altLang="en-US" dirty="0"/>
              <a:t>つの用途は、</a:t>
            </a:r>
            <a:r>
              <a:rPr kumimoji="1" lang="en-US" altLang="ja-JP" dirty="0"/>
              <a:t>BSL3</a:t>
            </a:r>
            <a:r>
              <a:rPr kumimoji="1" lang="ja-JP" altLang="en-US" dirty="0"/>
              <a:t>実験室や</a:t>
            </a:r>
            <a:r>
              <a:rPr kumimoji="1" lang="en-US" altLang="ja-JP" dirty="0"/>
              <a:t>BSL4</a:t>
            </a:r>
            <a:r>
              <a:rPr kumimoji="1" lang="ja-JP" altLang="en-US" dirty="0"/>
              <a:t>実験室である。・ しかし、なぜ？クラス</a:t>
            </a:r>
            <a:r>
              <a:rPr kumimoji="1" lang="en-US" altLang="ja-JP" dirty="0"/>
              <a:t>III</a:t>
            </a:r>
            <a:r>
              <a:rPr kumimoji="1" lang="ja-JP" altLang="en-US" dirty="0"/>
              <a:t>の</a:t>
            </a:r>
            <a:r>
              <a:rPr kumimoji="1" lang="en-US" altLang="ja-JP" dirty="0"/>
              <a:t>BSC</a:t>
            </a:r>
            <a:r>
              <a:rPr kumimoji="1" lang="ja-JP" altLang="en-US" dirty="0"/>
              <a:t>は、非循環空気システムである。しかし、クラス</a:t>
            </a:r>
            <a:r>
              <a:rPr kumimoji="1" lang="en-US" altLang="ja-JP" dirty="0"/>
              <a:t>II</a:t>
            </a:r>
            <a:r>
              <a:rPr kumimoji="1" lang="ja-JP" altLang="en-US" dirty="0"/>
              <a:t>の</a:t>
            </a:r>
            <a:r>
              <a:rPr kumimoji="1" lang="en-US" altLang="ja-JP" dirty="0"/>
              <a:t>BSC</a:t>
            </a:r>
            <a:r>
              <a:rPr kumimoji="1" lang="ja-JP" altLang="en-US" dirty="0"/>
              <a:t>は循環空気システムである。また、通常、クラス</a:t>
            </a:r>
            <a:r>
              <a:rPr kumimoji="1" lang="en-US" altLang="ja-JP" dirty="0"/>
              <a:t>II</a:t>
            </a:r>
            <a:r>
              <a:rPr kumimoji="1" lang="ja-JP" altLang="en-US" dirty="0"/>
              <a:t>の</a:t>
            </a:r>
            <a:r>
              <a:rPr kumimoji="1" lang="en-US" altLang="ja-JP" dirty="0"/>
              <a:t>BSC</a:t>
            </a:r>
            <a:r>
              <a:rPr kumimoji="1" lang="ja-JP" altLang="en-US" dirty="0"/>
              <a:t>は、</a:t>
            </a:r>
            <a:r>
              <a:rPr kumimoji="1" lang="en-US" altLang="ja-JP" dirty="0"/>
              <a:t>BSL3</a:t>
            </a:r>
            <a:r>
              <a:rPr kumimoji="1" lang="ja-JP" altLang="en-US" dirty="0"/>
              <a:t>実験室で使われる。・ どちらがより大きなリスクを持つか、室内の空気か、または</a:t>
            </a:r>
            <a:r>
              <a:rPr kumimoji="1" lang="en-US" altLang="ja-JP" dirty="0"/>
              <a:t>BSC</a:t>
            </a:r>
            <a:r>
              <a:rPr kumimoji="1" lang="ja-JP" altLang="en-US" dirty="0"/>
              <a:t>の空気か？なぜ、</a:t>
            </a:r>
            <a:r>
              <a:rPr kumimoji="1" lang="en-US" altLang="ja-JP" dirty="0"/>
              <a:t>BSL3</a:t>
            </a:r>
            <a:r>
              <a:rPr kumimoji="1" lang="ja-JP" altLang="en-US" dirty="0"/>
              <a:t>実験室は、循環空気システムを持つことができないのか？たしかに、それはルールやガイドラインに基づく。しかし・・。</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5</a:t>
            </a:fld>
            <a:endParaRPr kumimoji="1" lang="ja-JP" altLang="en-US"/>
          </a:p>
        </p:txBody>
      </p:sp>
    </p:spTree>
    <p:extLst>
      <p:ext uri="{BB962C8B-B14F-4D97-AF65-F5344CB8AC3E}">
        <p14:creationId xmlns:p14="http://schemas.microsoft.com/office/powerpoint/2010/main" val="611921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オートクレーブのための換気</a:t>
            </a:r>
          </a:p>
          <a:p>
            <a:r>
              <a:rPr kumimoji="1" lang="ja-JP" altLang="en-US" dirty="0"/>
              <a:t>・ オートクレーブは、多くの熱を発生し、また、熱は、オートクレーブ室から隣の部屋に伝わり、空調負荷は増加する。</a:t>
            </a:r>
            <a:endParaRPr kumimoji="1" lang="en-US" altLang="ja-JP" dirty="0"/>
          </a:p>
          <a:p>
            <a:r>
              <a:rPr kumimoji="1" lang="ja-JP" altLang="en-US" dirty="0"/>
              <a:t>・ そのため、その専用の換気システムは、設置されるべきである。もちろん、非循環空気システムによって。</a:t>
            </a:r>
            <a:endParaRPr kumimoji="1" lang="en-US" altLang="ja-JP" dirty="0"/>
          </a:p>
          <a:p>
            <a:r>
              <a:rPr kumimoji="1" lang="ja-JP" altLang="en-US" dirty="0"/>
              <a:t>・ 換気量は、下に示される。</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6</a:t>
            </a:fld>
            <a:endParaRPr kumimoji="1" lang="ja-JP" altLang="en-US"/>
          </a:p>
        </p:txBody>
      </p:sp>
    </p:spTree>
    <p:extLst>
      <p:ext uri="{BB962C8B-B14F-4D97-AF65-F5344CB8AC3E}">
        <p14:creationId xmlns:p14="http://schemas.microsoft.com/office/powerpoint/2010/main" val="47417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BSC</a:t>
            </a:r>
            <a:r>
              <a:rPr kumimoji="1" lang="ja-JP" altLang="en-US" dirty="0"/>
              <a:t>を停止する時</a:t>
            </a:r>
          </a:p>
          <a:p>
            <a:r>
              <a:rPr kumimoji="1" lang="ja-JP" altLang="en-US" dirty="0"/>
              <a:t>・ </a:t>
            </a:r>
            <a:r>
              <a:rPr kumimoji="1" lang="en-US" altLang="ja-JP" dirty="0"/>
              <a:t>BSC</a:t>
            </a:r>
            <a:r>
              <a:rPr kumimoji="1" lang="ja-JP" altLang="en-US" dirty="0"/>
              <a:t>は、使われる必要がない場合、</a:t>
            </a:r>
            <a:r>
              <a:rPr kumimoji="1" lang="en-US" altLang="ja-JP" dirty="0"/>
              <a:t>BSC</a:t>
            </a:r>
            <a:r>
              <a:rPr kumimoji="1" lang="ja-JP" altLang="en-US" dirty="0"/>
              <a:t>は、停止されるかもしれない。もし、</a:t>
            </a:r>
            <a:r>
              <a:rPr kumimoji="1" lang="en-US" altLang="ja-JP" dirty="0"/>
              <a:t>BSC</a:t>
            </a:r>
            <a:r>
              <a:rPr kumimoji="1" lang="ja-JP" altLang="en-US" dirty="0"/>
              <a:t>を停止すれば、その運転エネルギーは節約できる。しかし、それは、たったの</a:t>
            </a:r>
            <a:r>
              <a:rPr kumimoji="1" lang="en-US" altLang="ja-JP" dirty="0"/>
              <a:t>300w</a:t>
            </a:r>
            <a:r>
              <a:rPr kumimoji="1" lang="ja-JP" altLang="en-US" dirty="0"/>
              <a:t>である。</a:t>
            </a:r>
            <a:endParaRPr kumimoji="1" lang="en-US" altLang="ja-JP" dirty="0"/>
          </a:p>
          <a:p>
            <a:r>
              <a:rPr kumimoji="1" lang="ja-JP" altLang="en-US" dirty="0"/>
              <a:t>・ もし、</a:t>
            </a:r>
            <a:r>
              <a:rPr kumimoji="1" lang="en-US" altLang="ja-JP" dirty="0"/>
              <a:t>BSC</a:t>
            </a:r>
            <a:r>
              <a:rPr kumimoji="1" lang="ja-JP" altLang="en-US" dirty="0"/>
              <a:t>を停止すれば、給気は、減少する。もし、給気を減少すれば、空調運転エネルギーは、節約できる。それは、</a:t>
            </a:r>
            <a:r>
              <a:rPr kumimoji="1" lang="en-US" altLang="ja-JP" dirty="0"/>
              <a:t>BSC</a:t>
            </a:r>
            <a:r>
              <a:rPr kumimoji="1" lang="ja-JP" altLang="en-US" dirty="0"/>
              <a:t>の数倍である。</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7</a:t>
            </a:fld>
            <a:endParaRPr kumimoji="1" lang="ja-JP" altLang="en-US"/>
          </a:p>
        </p:txBody>
      </p:sp>
    </p:spTree>
    <p:extLst>
      <p:ext uri="{BB962C8B-B14F-4D97-AF65-F5344CB8AC3E}">
        <p14:creationId xmlns:p14="http://schemas.microsoft.com/office/powerpoint/2010/main" val="2349038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インバーター制御</a:t>
            </a:r>
          </a:p>
          <a:p>
            <a:r>
              <a:rPr kumimoji="1" lang="ja-JP" altLang="en-US" dirty="0"/>
              <a:t>・ もし、給気を減少すれば、冷却のための、圧縮機の運転エネルギーは節約できる。</a:t>
            </a:r>
            <a:endParaRPr kumimoji="1" lang="en-US" altLang="ja-JP" dirty="0"/>
          </a:p>
          <a:p>
            <a:r>
              <a:rPr kumimoji="1" lang="ja-JP" altLang="en-US" dirty="0"/>
              <a:t>・ しかしながら、ダンパー制御 </a:t>
            </a:r>
            <a:r>
              <a:rPr kumimoji="1" lang="en-US" altLang="ja-JP" dirty="0"/>
              <a:t>(CAV</a:t>
            </a:r>
            <a:r>
              <a:rPr kumimoji="1" lang="ja-JP" altLang="en-US" dirty="0"/>
              <a:t>制御を含む</a:t>
            </a:r>
            <a:r>
              <a:rPr kumimoji="1" lang="en-US" altLang="ja-JP" dirty="0"/>
              <a:t>) </a:t>
            </a:r>
            <a:r>
              <a:rPr kumimoji="1" lang="ja-JP" altLang="en-US" dirty="0"/>
              <a:t>の場合、ファンの運転エネルギーは、節約できない。なぜなら、それは、ダンパーの抵抗として失われるから。</a:t>
            </a:r>
            <a:endParaRPr kumimoji="1" lang="en-US" altLang="ja-JP" dirty="0"/>
          </a:p>
          <a:p>
            <a:r>
              <a:rPr kumimoji="1" lang="ja-JP" altLang="en-US" dirty="0"/>
              <a:t>・ もし、インバーター </a:t>
            </a:r>
            <a:r>
              <a:rPr kumimoji="1" lang="en-US" altLang="ja-JP" dirty="0"/>
              <a:t>(</a:t>
            </a:r>
            <a:r>
              <a:rPr kumimoji="1" lang="ja-JP" altLang="en-US" dirty="0"/>
              <a:t>可変電圧可変周波数</a:t>
            </a:r>
            <a:r>
              <a:rPr kumimoji="1" lang="en-US" altLang="ja-JP" dirty="0"/>
              <a:t>) </a:t>
            </a:r>
            <a:r>
              <a:rPr kumimoji="1" lang="ja-JP" altLang="en-US" dirty="0"/>
              <a:t>により、ファンの回転速度を減少すれば、ファンの運転エネルギーも、節約できる。今、インバーターは、それほど高価ではない。</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8</a:t>
            </a:fld>
            <a:endParaRPr kumimoji="1" lang="ja-JP" altLang="en-US"/>
          </a:p>
        </p:txBody>
      </p:sp>
    </p:spTree>
    <p:extLst>
      <p:ext uri="{BB962C8B-B14F-4D97-AF65-F5344CB8AC3E}">
        <p14:creationId xmlns:p14="http://schemas.microsoft.com/office/powerpoint/2010/main" val="591275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実験室を停止する時</a:t>
            </a:r>
          </a:p>
          <a:p>
            <a:r>
              <a:rPr kumimoji="1" lang="ja-JP" altLang="en-US" dirty="0"/>
              <a:t>・ もし、実験室は、使われる必要がなければ、空調システムは、</a:t>
            </a:r>
            <a:r>
              <a:rPr kumimoji="1" lang="en-US" altLang="ja-JP" dirty="0"/>
              <a:t>ABSL</a:t>
            </a:r>
            <a:r>
              <a:rPr kumimoji="1" lang="ja-JP" altLang="en-US" dirty="0"/>
              <a:t>を除いて、停止されるかもしれない。もし、空調を停止すれば、その全ての運転エネルギーは、節約できる。しかし・・。</a:t>
            </a:r>
            <a:endParaRPr kumimoji="1" lang="en-US" altLang="ja-JP" dirty="0"/>
          </a:p>
          <a:p>
            <a:r>
              <a:rPr kumimoji="1" lang="ja-JP" altLang="en-US" dirty="0"/>
              <a:t>・ もし、空調システムを停止すれば、部屋の温度は上昇する。なぜなら、冷凍庫、冷蔵庫、その他は、熱を発生するから。</a:t>
            </a:r>
            <a:endParaRPr kumimoji="1" lang="en-US" altLang="ja-JP" dirty="0"/>
          </a:p>
          <a:p>
            <a:r>
              <a:rPr kumimoji="1" lang="ja-JP" altLang="en-US" dirty="0"/>
              <a:t>・ その</a:t>
            </a:r>
            <a:r>
              <a:rPr kumimoji="1" lang="ja-JP" altLang="en-US"/>
              <a:t>ため、空調システムを少ない風量で運転するか、空調システムを間欠的</a:t>
            </a:r>
            <a:r>
              <a:rPr kumimoji="1" lang="ja-JP" altLang="en-US" dirty="0"/>
              <a:t>に運転するか、排気ファンだけを少し運転することが望ましい。 </a:t>
            </a:r>
          </a:p>
        </p:txBody>
      </p:sp>
      <p:sp>
        <p:nvSpPr>
          <p:cNvPr id="4" name="スライド番号プレースホルダー 3"/>
          <p:cNvSpPr>
            <a:spLocks noGrp="1"/>
          </p:cNvSpPr>
          <p:nvPr>
            <p:ph type="sldNum" sz="quarter" idx="5"/>
          </p:nvPr>
        </p:nvSpPr>
        <p:spPr/>
        <p:txBody>
          <a:bodyPr/>
          <a:lstStyle/>
          <a:p>
            <a:fld id="{2D8D15D4-A6DE-4088-9A4A-25182B697D85}" type="slidenum">
              <a:rPr kumimoji="1" lang="ja-JP" altLang="en-US" smtClean="0"/>
              <a:t>9</a:t>
            </a:fld>
            <a:endParaRPr kumimoji="1" lang="ja-JP" altLang="en-US"/>
          </a:p>
        </p:txBody>
      </p:sp>
    </p:spTree>
    <p:extLst>
      <p:ext uri="{BB962C8B-B14F-4D97-AF65-F5344CB8AC3E}">
        <p14:creationId xmlns:p14="http://schemas.microsoft.com/office/powerpoint/2010/main" val="113926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6C570-3EE5-4F5C-A199-BDEAA628A154}"/>
              </a:ext>
            </a:extLst>
          </p:cNvPr>
          <p:cNvSpPr>
            <a:spLocks noGrp="1"/>
          </p:cNvSpPr>
          <p:nvPr>
            <p:ph type="ctrTitle"/>
          </p:nvPr>
        </p:nvSpPr>
        <p:spPr/>
        <p:txBody>
          <a:bodyPr/>
          <a:lstStyle/>
          <a:p>
            <a:r>
              <a:rPr kumimoji="1" lang="en-US" altLang="ja-JP" sz="6400" dirty="0">
                <a:latin typeface="ＭＳ Ｐゴシック" panose="020B0600070205080204" pitchFamily="50" charset="-128"/>
                <a:ea typeface="ＭＳ Ｐゴシック" panose="020B0600070205080204" pitchFamily="50" charset="-128"/>
              </a:rPr>
              <a:t>Energy saving</a:t>
            </a:r>
            <a:r>
              <a:rPr lang="ja-JP" altLang="en-US" sz="6400" dirty="0">
                <a:latin typeface="ＭＳ Ｐゴシック" panose="020B0600070205080204" pitchFamily="50" charset="-128"/>
                <a:ea typeface="ＭＳ Ｐゴシック" panose="020B0600070205080204" pitchFamily="50" charset="-128"/>
              </a:rPr>
              <a:t> </a:t>
            </a:r>
            <a:r>
              <a:rPr lang="en-US" altLang="ja-JP" sz="6400" dirty="0">
                <a:latin typeface="ＭＳ Ｐゴシック" panose="020B0600070205080204" pitchFamily="50" charset="-128"/>
                <a:ea typeface="ＭＳ Ｐゴシック" panose="020B0600070205080204" pitchFamily="50" charset="-128"/>
              </a:rPr>
              <a:t>in</a:t>
            </a:r>
            <a:r>
              <a:rPr lang="ja-JP" altLang="en-US" sz="6400" dirty="0">
                <a:latin typeface="ＭＳ Ｐゴシック" panose="020B0600070205080204" pitchFamily="50" charset="-128"/>
                <a:ea typeface="ＭＳ Ｐゴシック" panose="020B0600070205080204" pitchFamily="50" charset="-128"/>
              </a:rPr>
              <a:t> </a:t>
            </a:r>
            <a:r>
              <a:rPr lang="en-US" altLang="ja-JP" sz="6400" dirty="0">
                <a:latin typeface="ＭＳ Ｐゴシック" panose="020B0600070205080204" pitchFamily="50" charset="-128"/>
                <a:ea typeface="ＭＳ Ｐゴシック" panose="020B0600070205080204" pitchFamily="50" charset="-128"/>
              </a:rPr>
              <a:t>BSL3</a:t>
            </a:r>
            <a:r>
              <a:rPr lang="ja-JP" altLang="en-US" sz="6400" dirty="0">
                <a:latin typeface="ＭＳ Ｐゴシック" panose="020B0600070205080204" pitchFamily="50" charset="-128"/>
                <a:ea typeface="ＭＳ Ｐゴシック" panose="020B0600070205080204" pitchFamily="50" charset="-128"/>
              </a:rPr>
              <a:t> </a:t>
            </a:r>
            <a:r>
              <a:rPr lang="en-US" altLang="ja-JP" sz="6400" dirty="0">
                <a:latin typeface="ＭＳ Ｐゴシック" panose="020B0600070205080204" pitchFamily="50" charset="-128"/>
                <a:ea typeface="ＭＳ Ｐゴシック" panose="020B0600070205080204" pitchFamily="50" charset="-128"/>
              </a:rPr>
              <a:t>Lab</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9E49AA28-E091-4820-8D0D-0489C6988637}"/>
              </a:ext>
            </a:extLst>
          </p:cNvPr>
          <p:cNvSpPr>
            <a:spLocks noGrp="1"/>
          </p:cNvSpPr>
          <p:nvPr>
            <p:ph type="subTitle" idx="1"/>
          </p:nvPr>
        </p:nvSpPr>
        <p:spPr>
          <a:xfrm>
            <a:off x="810001" y="5208104"/>
            <a:ext cx="10572000" cy="1649896"/>
          </a:xfrm>
        </p:spPr>
        <p:txBody>
          <a:bodyPr>
            <a:noAutofit/>
          </a:bodyPr>
          <a:lstStyle/>
          <a:p>
            <a:r>
              <a:rPr lang="en-US" altLang="ja-JP" sz="2400" dirty="0">
                <a:latin typeface="ＭＳ Ｐゴシック" panose="020B0600070205080204" pitchFamily="50" charset="-128"/>
                <a:ea typeface="ＭＳ Ｐゴシック" panose="020B0600070205080204" pitchFamily="50" charset="-128"/>
              </a:rPr>
              <a:t>22/2/2020, 25/2/2020, 3/8/2021</a:t>
            </a:r>
          </a:p>
          <a:p>
            <a:r>
              <a:rPr lang="en-US" altLang="ja-JP" sz="3200" dirty="0">
                <a:latin typeface="ＭＳ Ｐゴシック" panose="020B0600070205080204" pitchFamily="50" charset="-128"/>
                <a:ea typeface="ＭＳ Ｐゴシック" panose="020B0600070205080204" pitchFamily="50" charset="-128"/>
              </a:rPr>
              <a:t>Hideki Miki, Ph.D. (Engineering), JICA Expert</a:t>
            </a:r>
            <a:endParaRPr lang="ja-JP" altLang="en-US" sz="3200" dirty="0">
              <a:latin typeface="ＭＳ Ｐゴシック" panose="020B0600070205080204" pitchFamily="50" charset="-128"/>
              <a:ea typeface="ＭＳ Ｐゴシック" panose="020B0600070205080204" pitchFamily="50" charset="-128"/>
            </a:endParaRPr>
          </a:p>
          <a:p>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48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My opinion</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AE5FD1B8-0AA2-4D6C-8449-C522BA5F5908}"/>
              </a:ext>
            </a:extLst>
          </p:cNvPr>
          <p:cNvSpPr>
            <a:spLocks noGrp="1"/>
          </p:cNvSpPr>
          <p:nvPr>
            <p:ph idx="1"/>
          </p:nvPr>
        </p:nvSpPr>
        <p:spPr>
          <a:xfrm>
            <a:off x="818712" y="1922929"/>
            <a:ext cx="11373288" cy="493507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Saving energy is saving money and saving CO2 emission. It is very important. But saving energy beyond limitation is not allowed.</a:t>
            </a:r>
          </a:p>
          <a:p>
            <a:r>
              <a:rPr lang="en-US" altLang="ja-JP" sz="2400" dirty="0">
                <a:latin typeface="ＭＳ Ｐゴシック" panose="020B0600070205080204" pitchFamily="50" charset="-128"/>
                <a:ea typeface="ＭＳ Ｐゴシック" panose="020B0600070205080204" pitchFamily="50" charset="-128"/>
              </a:rPr>
              <a:t>So, saving energy in BSL3 or BSL4 lab is difficult. Because saving energy should not damage to safety and quality.</a:t>
            </a:r>
          </a:p>
          <a:p>
            <a:r>
              <a:rPr lang="en-US" altLang="ja-JP" sz="2400" dirty="0">
                <a:latin typeface="ＭＳ Ｐゴシック" panose="020B0600070205080204" pitchFamily="50" charset="-128"/>
                <a:ea typeface="ＭＳ Ｐゴシック" panose="020B0600070205080204" pitchFamily="50" charset="-128"/>
              </a:rPr>
              <a:t>If circulating air system can be applied, a lot energy saving can be done. But rules and guidelines should be changed before.</a:t>
            </a:r>
          </a:p>
          <a:p>
            <a:r>
              <a:rPr lang="en-US" altLang="ja-JP" sz="2400" dirty="0">
                <a:latin typeface="ＭＳ Ｐゴシック" panose="020B0600070205080204" pitchFamily="50" charset="-128"/>
                <a:ea typeface="ＭＳ Ｐゴシック" panose="020B0600070205080204" pitchFamily="50" charset="-128"/>
              </a:rPr>
              <a:t>However, innovation may occur in future. For example, manipulator or robot may be used in lab. Then man need not enter to lab, and AC for man also need not, and a lot of saving energy with keeping safety and quality will be accomplished.</a:t>
            </a:r>
          </a:p>
          <a:p>
            <a:r>
              <a:rPr lang="en-US" altLang="ja-JP" sz="2400" dirty="0">
                <a:latin typeface="ＭＳ Ｐゴシック" panose="020B0600070205080204" pitchFamily="50" charset="-128"/>
                <a:ea typeface="ＭＳ Ｐゴシック" panose="020B0600070205080204" pitchFamily="50" charset="-128"/>
              </a:rPr>
              <a:t>It is very nice except one thing. What do AC engineers do? </a:t>
            </a:r>
          </a:p>
        </p:txBody>
      </p:sp>
    </p:spTree>
    <p:extLst>
      <p:ext uri="{BB962C8B-B14F-4D97-AF65-F5344CB8AC3E}">
        <p14:creationId xmlns:p14="http://schemas.microsoft.com/office/powerpoint/2010/main" val="234501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training course.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a:latin typeface="ＭＳ Ｐゴシック" panose="020B0600070205080204" pitchFamily="50" charset="-128"/>
                <a:ea typeface="ＭＳ Ｐゴシック" panose="020B0600070205080204" pitchFamily="50" charset="-128"/>
              </a:rPr>
              <a:t>Document server: http://gaga.jellybean.jp/indexbsl.html</a:t>
            </a:r>
            <a:endParaRPr lang="en-US" altLang="ja-JP" sz="2400" dirty="0">
              <a:latin typeface="ＭＳ Ｐゴシック" panose="020B0600070205080204" pitchFamily="50" charset="-128"/>
              <a:ea typeface="ＭＳ Ｐゴシック" panose="020B0600070205080204" pitchFamily="50" charset="-128"/>
            </a:endParaRP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53801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a:xfrm>
            <a:off x="810000" y="516834"/>
            <a:ext cx="10571998" cy="1379199"/>
          </a:xfrm>
        </p:spPr>
        <p:txBody>
          <a:bodyPr/>
          <a:lstStyle/>
          <a:p>
            <a:r>
              <a:rPr lang="en-US" altLang="ja-JP" dirty="0">
                <a:latin typeface="ＭＳ Ｐゴシック" panose="020B0600070205080204" pitchFamily="50" charset="-128"/>
                <a:ea typeface="ＭＳ Ｐゴシック" panose="020B0600070205080204" pitchFamily="50" charset="-128"/>
              </a:rPr>
              <a:t>Why does AC (air conditioning) system spend a lot of energy?</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96035"/>
            <a:ext cx="8063146"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Room air (supply air) is controlled in temperature, humidity, cleanliness and others.</a:t>
            </a:r>
          </a:p>
          <a:p>
            <a:r>
              <a:rPr lang="en-US" altLang="ja-JP" sz="2400" dirty="0">
                <a:latin typeface="ＭＳ Ｐゴシック" panose="020B0600070205080204" pitchFamily="50" charset="-128"/>
                <a:ea typeface="ＭＳ Ｐゴシック" panose="020B0600070205080204" pitchFamily="50" charset="-128"/>
              </a:rPr>
              <a:t>Room air is made from outdoor air by AC system.</a:t>
            </a:r>
          </a:p>
          <a:p>
            <a:r>
              <a:rPr lang="en-US" altLang="ja-JP" sz="2400" dirty="0">
                <a:latin typeface="ＭＳ Ｐゴシック" panose="020B0600070205080204" pitchFamily="50" charset="-128"/>
                <a:ea typeface="ＭＳ Ｐゴシック" panose="020B0600070205080204" pitchFamily="50" charset="-128"/>
              </a:rPr>
              <a:t>And AC system spends a lot of energy for cooling, humidifying, filtering and others.</a:t>
            </a:r>
          </a:p>
          <a:p>
            <a:r>
              <a:rPr lang="en-US" altLang="ja-JP" sz="2400" dirty="0">
                <a:latin typeface="ＭＳ Ｐゴシック" panose="020B0600070205080204" pitchFamily="50" charset="-128"/>
                <a:ea typeface="ＭＳ Ｐゴシック" panose="020B0600070205080204" pitchFamily="50" charset="-128"/>
              </a:rPr>
              <a:t>Spending energy is spending money. So, room air is very valuable.</a:t>
            </a:r>
          </a:p>
        </p:txBody>
      </p:sp>
      <p:sp>
        <p:nvSpPr>
          <p:cNvPr id="7" name="正方形/長方形 6">
            <a:extLst>
              <a:ext uri="{FF2B5EF4-FFF2-40B4-BE49-F238E27FC236}">
                <a16:creationId xmlns:a16="http://schemas.microsoft.com/office/drawing/2014/main" id="{14B947DE-E3B4-483E-9F9B-8C52A9CC74B1}"/>
              </a:ext>
            </a:extLst>
          </p:cNvPr>
          <p:cNvSpPr/>
          <p:nvPr/>
        </p:nvSpPr>
        <p:spPr>
          <a:xfrm>
            <a:off x="9054551" y="3406293"/>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8" name="直線矢印コネクタ 7">
            <a:extLst>
              <a:ext uri="{FF2B5EF4-FFF2-40B4-BE49-F238E27FC236}">
                <a16:creationId xmlns:a16="http://schemas.microsoft.com/office/drawing/2014/main" id="{F29F358D-C559-4781-B0D1-A6EF219E89A3}"/>
              </a:ext>
            </a:extLst>
          </p:cNvPr>
          <p:cNvCxnSpPr>
            <a:cxnSpLocks/>
          </p:cNvCxnSpPr>
          <p:nvPr/>
        </p:nvCxnSpPr>
        <p:spPr>
          <a:xfrm>
            <a:off x="9519671" y="2669289"/>
            <a:ext cx="0" cy="72593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B28D5FA7-9820-40A2-A5D9-156115CD84F5}"/>
              </a:ext>
            </a:extLst>
          </p:cNvPr>
          <p:cNvSpPr txBox="1"/>
          <p:nvPr/>
        </p:nvSpPr>
        <p:spPr>
          <a:xfrm>
            <a:off x="10036059" y="4288581"/>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C6C5F686-C946-4DE9-9074-A388E9524269}"/>
              </a:ext>
            </a:extLst>
          </p:cNvPr>
          <p:cNvSpPr txBox="1"/>
          <p:nvPr/>
        </p:nvSpPr>
        <p:spPr>
          <a:xfrm>
            <a:off x="9054551" y="2228235"/>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cxnSp>
        <p:nvCxnSpPr>
          <p:cNvPr id="5" name="直線コネクタ 4">
            <a:extLst>
              <a:ext uri="{FF2B5EF4-FFF2-40B4-BE49-F238E27FC236}">
                <a16:creationId xmlns:a16="http://schemas.microsoft.com/office/drawing/2014/main" id="{1F54607C-B036-41D7-A5CE-4BC2B5E5BD37}"/>
              </a:ext>
            </a:extLst>
          </p:cNvPr>
          <p:cNvCxnSpPr>
            <a:cxnSpLocks/>
          </p:cNvCxnSpPr>
          <p:nvPr/>
        </p:nvCxnSpPr>
        <p:spPr>
          <a:xfrm>
            <a:off x="9063714" y="2669289"/>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D96525AF-EBCD-4CBA-B5E6-CE91D0BF7ADC}"/>
              </a:ext>
            </a:extLst>
          </p:cNvPr>
          <p:cNvSpPr txBox="1"/>
          <p:nvPr/>
        </p:nvSpPr>
        <p:spPr>
          <a:xfrm>
            <a:off x="8904848" y="5451915"/>
            <a:ext cx="3215209" cy="1015663"/>
          </a:xfrm>
          <a:prstGeom prst="rect">
            <a:avLst/>
          </a:prstGeom>
          <a:noFill/>
        </p:spPr>
        <p:txBody>
          <a:bodyPr wrap="square" rtlCol="0">
            <a:spAutoFit/>
          </a:bodyPr>
          <a:lstStyle/>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OA: Outdoor air</a:t>
            </a:r>
          </a:p>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SA: Supply air</a:t>
            </a:r>
          </a:p>
          <a:p>
            <a:pPr marL="0" marR="0" lvl="0" indent="0"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AC: Air conditioner</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38292286-4852-413D-8433-F1C3FF09E871}"/>
              </a:ext>
            </a:extLst>
          </p:cNvPr>
          <p:cNvSpPr/>
          <p:nvPr/>
        </p:nvSpPr>
        <p:spPr>
          <a:xfrm>
            <a:off x="9205571" y="2796233"/>
            <a:ext cx="646525" cy="367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a:t>
            </a:r>
            <a:endParaRPr kumimoji="1" lang="ja-JP" altLang="en-US" dirty="0"/>
          </a:p>
        </p:txBody>
      </p:sp>
      <p:sp>
        <p:nvSpPr>
          <p:cNvPr id="31" name="テキスト ボックス 30">
            <a:extLst>
              <a:ext uri="{FF2B5EF4-FFF2-40B4-BE49-F238E27FC236}">
                <a16:creationId xmlns:a16="http://schemas.microsoft.com/office/drawing/2014/main" id="{9D59EA21-9900-408D-A9F8-2EB4A1C4FAE2}"/>
              </a:ext>
            </a:extLst>
          </p:cNvPr>
          <p:cNvSpPr txBox="1"/>
          <p:nvPr/>
        </p:nvSpPr>
        <p:spPr>
          <a:xfrm>
            <a:off x="9205571" y="3425137"/>
            <a:ext cx="646525"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S</a:t>
            </a:r>
            <a:r>
              <a:rPr kumimoji="1" lang="en-US" altLang="ja-JP"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005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Supply air system</a:t>
            </a:r>
            <a:r>
              <a:rPr kumimoji="1" lang="en-US" altLang="ja-JP"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96035"/>
            <a:ext cx="4867463"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Supply air system has 2 types, one is circulating air system, another is non circulating air (all outdoor air or all fresh air) system shown as right.</a:t>
            </a:r>
          </a:p>
          <a:p>
            <a:r>
              <a:rPr lang="en-US" altLang="ja-JP" sz="2400" dirty="0">
                <a:latin typeface="ＭＳ Ｐゴシック" panose="020B0600070205080204" pitchFamily="50" charset="-128"/>
                <a:ea typeface="ＭＳ Ｐゴシック" panose="020B0600070205080204" pitchFamily="50" charset="-128"/>
              </a:rPr>
              <a:t>Circulating system has RA, but non circulating system does not have RA.</a:t>
            </a:r>
          </a:p>
          <a:p>
            <a:r>
              <a:rPr lang="en-US" altLang="ja-JP" sz="2400" dirty="0">
                <a:latin typeface="ＭＳ Ｐゴシック" panose="020B0600070205080204" pitchFamily="50" charset="-128"/>
                <a:ea typeface="ＭＳ Ｐゴシック" panose="020B0600070205080204" pitchFamily="50" charset="-128"/>
              </a:rPr>
              <a:t>Normally character of RA is more near character of SA than character of OA.</a:t>
            </a:r>
          </a:p>
        </p:txBody>
      </p:sp>
      <p:sp>
        <p:nvSpPr>
          <p:cNvPr id="7" name="正方形/長方形 6">
            <a:extLst>
              <a:ext uri="{FF2B5EF4-FFF2-40B4-BE49-F238E27FC236}">
                <a16:creationId xmlns:a16="http://schemas.microsoft.com/office/drawing/2014/main" id="{14B947DE-E3B4-483E-9F9B-8C52A9CC74B1}"/>
              </a:ext>
            </a:extLst>
          </p:cNvPr>
          <p:cNvSpPr/>
          <p:nvPr/>
        </p:nvSpPr>
        <p:spPr>
          <a:xfrm>
            <a:off x="9054551" y="3406293"/>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8" name="直線矢印コネクタ 7">
            <a:extLst>
              <a:ext uri="{FF2B5EF4-FFF2-40B4-BE49-F238E27FC236}">
                <a16:creationId xmlns:a16="http://schemas.microsoft.com/office/drawing/2014/main" id="{F29F358D-C559-4781-B0D1-A6EF219E89A3}"/>
              </a:ext>
            </a:extLst>
          </p:cNvPr>
          <p:cNvCxnSpPr>
            <a:cxnSpLocks/>
          </p:cNvCxnSpPr>
          <p:nvPr/>
        </p:nvCxnSpPr>
        <p:spPr>
          <a:xfrm>
            <a:off x="9519671" y="2669289"/>
            <a:ext cx="0" cy="72593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67349ADC-3C1E-4309-ADDC-711675709092}"/>
              </a:ext>
            </a:extLst>
          </p:cNvPr>
          <p:cNvCxnSpPr>
            <a:cxnSpLocks/>
          </p:cNvCxnSpPr>
          <p:nvPr/>
        </p:nvCxnSpPr>
        <p:spPr>
          <a:xfrm>
            <a:off x="11427226" y="2669289"/>
            <a:ext cx="0" cy="690128"/>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B28D5FA7-9820-40A2-A5D9-156115CD84F5}"/>
              </a:ext>
            </a:extLst>
          </p:cNvPr>
          <p:cNvSpPr txBox="1"/>
          <p:nvPr/>
        </p:nvSpPr>
        <p:spPr>
          <a:xfrm>
            <a:off x="10036059" y="4288581"/>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
            </a:r>
            <a:r>
              <a:rPr kumimoji="1" lang="en-US" altLang="ja-JP" sz="2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58E87992-D9A6-405B-A120-AEC4F3D3E1D6}"/>
              </a:ext>
            </a:extLst>
          </p:cNvPr>
          <p:cNvSpPr txBox="1"/>
          <p:nvPr/>
        </p:nvSpPr>
        <p:spPr>
          <a:xfrm>
            <a:off x="8682653" y="5588601"/>
            <a:ext cx="3512024"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Non circulating air system</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FAF7C435-80E3-46C8-B194-4F26FB62B18D}"/>
              </a:ext>
            </a:extLst>
          </p:cNvPr>
          <p:cNvSpPr/>
          <p:nvPr/>
        </p:nvSpPr>
        <p:spPr>
          <a:xfrm>
            <a:off x="5780427" y="3395222"/>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3" name="直線矢印コネクタ 22">
            <a:extLst>
              <a:ext uri="{FF2B5EF4-FFF2-40B4-BE49-F238E27FC236}">
                <a16:creationId xmlns:a16="http://schemas.microsoft.com/office/drawing/2014/main" id="{53E91739-98B8-4B22-910B-C1CB40F5C189}"/>
              </a:ext>
            </a:extLst>
          </p:cNvPr>
          <p:cNvCxnSpPr>
            <a:cxnSpLocks/>
          </p:cNvCxnSpPr>
          <p:nvPr/>
        </p:nvCxnSpPr>
        <p:spPr>
          <a:xfrm>
            <a:off x="6245547" y="2669289"/>
            <a:ext cx="0" cy="71486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80A06288-1E3B-491D-AA92-BB16155D40B0}"/>
              </a:ext>
            </a:extLst>
          </p:cNvPr>
          <p:cNvCxnSpPr>
            <a:cxnSpLocks/>
          </p:cNvCxnSpPr>
          <p:nvPr/>
        </p:nvCxnSpPr>
        <p:spPr>
          <a:xfrm>
            <a:off x="8153102" y="2669289"/>
            <a:ext cx="0" cy="679057"/>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A22BD867-CB56-4474-8005-300DD38FD279}"/>
              </a:ext>
            </a:extLst>
          </p:cNvPr>
          <p:cNvSpPr txBox="1"/>
          <p:nvPr/>
        </p:nvSpPr>
        <p:spPr>
          <a:xfrm>
            <a:off x="5677469" y="2237682"/>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OA</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6" name="テキスト ボックス 25">
            <a:extLst>
              <a:ext uri="{FF2B5EF4-FFF2-40B4-BE49-F238E27FC236}">
                <a16:creationId xmlns:a16="http://schemas.microsoft.com/office/drawing/2014/main" id="{159A0EE7-0219-4490-B269-C6EA7C1FE345}"/>
              </a:ext>
            </a:extLst>
          </p:cNvPr>
          <p:cNvSpPr txBox="1"/>
          <p:nvPr/>
        </p:nvSpPr>
        <p:spPr>
          <a:xfrm>
            <a:off x="5677469" y="5577530"/>
            <a:ext cx="3005184"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Circulating air system</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a:extLst>
              <a:ext uri="{FF2B5EF4-FFF2-40B4-BE49-F238E27FC236}">
                <a16:creationId xmlns:a16="http://schemas.microsoft.com/office/drawing/2014/main" id="{E1568DC9-BB47-4C57-813D-B48204A8D85C}"/>
              </a:ext>
            </a:extLst>
          </p:cNvPr>
          <p:cNvSpPr txBox="1"/>
          <p:nvPr/>
        </p:nvSpPr>
        <p:spPr>
          <a:xfrm>
            <a:off x="6808197" y="4276519"/>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a:t>
            </a:r>
            <a:r>
              <a:rPr kumimoji="1" lang="en-US" altLang="ja-JP" sz="2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9" name="テキスト ボックス 38">
            <a:extLst>
              <a:ext uri="{FF2B5EF4-FFF2-40B4-BE49-F238E27FC236}">
                <a16:creationId xmlns:a16="http://schemas.microsoft.com/office/drawing/2014/main" id="{E7CAEDB3-1618-4A71-962B-87B45DB8F016}"/>
              </a:ext>
            </a:extLst>
          </p:cNvPr>
          <p:cNvSpPr txBox="1"/>
          <p:nvPr/>
        </p:nvSpPr>
        <p:spPr>
          <a:xfrm>
            <a:off x="6932274" y="2214587"/>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RA</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0" name="テキスト ボックス 39">
            <a:extLst>
              <a:ext uri="{FF2B5EF4-FFF2-40B4-BE49-F238E27FC236}">
                <a16:creationId xmlns:a16="http://schemas.microsoft.com/office/drawing/2014/main" id="{DEF484B4-9F84-45B5-B83D-BF8F13BDBBEE}"/>
              </a:ext>
            </a:extLst>
          </p:cNvPr>
          <p:cNvSpPr txBox="1"/>
          <p:nvPr/>
        </p:nvSpPr>
        <p:spPr>
          <a:xfrm>
            <a:off x="8036128" y="2237682"/>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EA</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3" name="テキスト ボックス 42">
            <a:extLst>
              <a:ext uri="{FF2B5EF4-FFF2-40B4-BE49-F238E27FC236}">
                <a16:creationId xmlns:a16="http://schemas.microsoft.com/office/drawing/2014/main" id="{C6C5F686-C946-4DE9-9074-A388E9524269}"/>
              </a:ext>
            </a:extLst>
          </p:cNvPr>
          <p:cNvSpPr txBox="1"/>
          <p:nvPr/>
        </p:nvSpPr>
        <p:spPr>
          <a:xfrm>
            <a:off x="9054551" y="2228235"/>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OA</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6" name="テキスト ボックス 45">
            <a:extLst>
              <a:ext uri="{FF2B5EF4-FFF2-40B4-BE49-F238E27FC236}">
                <a16:creationId xmlns:a16="http://schemas.microsoft.com/office/drawing/2014/main" id="{7A906A69-AA17-433C-A08F-64E5F4336B8D}"/>
              </a:ext>
            </a:extLst>
          </p:cNvPr>
          <p:cNvSpPr txBox="1"/>
          <p:nvPr/>
        </p:nvSpPr>
        <p:spPr>
          <a:xfrm>
            <a:off x="11326896" y="2240259"/>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EA</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5" name="直線コネクタ 4">
            <a:extLst>
              <a:ext uri="{FF2B5EF4-FFF2-40B4-BE49-F238E27FC236}">
                <a16:creationId xmlns:a16="http://schemas.microsoft.com/office/drawing/2014/main" id="{1F54607C-B036-41D7-A5CE-4BC2B5E5BD37}"/>
              </a:ext>
            </a:extLst>
          </p:cNvPr>
          <p:cNvCxnSpPr>
            <a:cxnSpLocks/>
          </p:cNvCxnSpPr>
          <p:nvPr/>
        </p:nvCxnSpPr>
        <p:spPr>
          <a:xfrm>
            <a:off x="9063714" y="2669289"/>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9E945A8-2BAD-4CBF-82FC-BAEA14EFF90F}"/>
              </a:ext>
            </a:extLst>
          </p:cNvPr>
          <p:cNvCxnSpPr>
            <a:cxnSpLocks/>
          </p:cNvCxnSpPr>
          <p:nvPr/>
        </p:nvCxnSpPr>
        <p:spPr>
          <a:xfrm>
            <a:off x="11415700" y="2669289"/>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712646D5-1AE3-4E68-B51A-25848842C526}"/>
              </a:ext>
            </a:extLst>
          </p:cNvPr>
          <p:cNvCxnSpPr>
            <a:cxnSpLocks/>
          </p:cNvCxnSpPr>
          <p:nvPr/>
        </p:nvCxnSpPr>
        <p:spPr>
          <a:xfrm>
            <a:off x="5789590" y="265821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FE85E77D-3B02-47CD-BF1C-0FB9936092E3}"/>
              </a:ext>
            </a:extLst>
          </p:cNvPr>
          <p:cNvCxnSpPr>
            <a:cxnSpLocks/>
          </p:cNvCxnSpPr>
          <p:nvPr/>
        </p:nvCxnSpPr>
        <p:spPr>
          <a:xfrm>
            <a:off x="6242108" y="2658165"/>
            <a:ext cx="1910994" cy="0"/>
          </a:xfrm>
          <a:prstGeom prst="line">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3ADB64DB-5490-48FB-83A1-B75534757320}"/>
              </a:ext>
            </a:extLst>
          </p:cNvPr>
          <p:cNvCxnSpPr>
            <a:cxnSpLocks/>
          </p:cNvCxnSpPr>
          <p:nvPr/>
        </p:nvCxnSpPr>
        <p:spPr>
          <a:xfrm>
            <a:off x="8141576" y="265821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D96525AF-EBCD-4CBA-B5E6-CE91D0BF7ADC}"/>
              </a:ext>
            </a:extLst>
          </p:cNvPr>
          <p:cNvSpPr txBox="1"/>
          <p:nvPr/>
        </p:nvSpPr>
        <p:spPr>
          <a:xfrm>
            <a:off x="5666486" y="6046593"/>
            <a:ext cx="6525514" cy="707886"/>
          </a:xfrm>
          <a:prstGeom prst="rect">
            <a:avLst/>
          </a:prstGeom>
          <a:noFill/>
        </p:spPr>
        <p:txBody>
          <a:bodyPr wrap="square" rtlCol="0">
            <a:sp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OA: Outdoor air, SA: Supply air, EA: Exhaust air, RA: Return air, AC: Air conditioner</a:t>
            </a: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id="{FF677B55-0E37-468B-B0F0-056F4DF35963}"/>
              </a:ext>
            </a:extLst>
          </p:cNvPr>
          <p:cNvSpPr/>
          <p:nvPr/>
        </p:nvSpPr>
        <p:spPr>
          <a:xfrm>
            <a:off x="5931447" y="2795494"/>
            <a:ext cx="646525" cy="367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rPr>
              <a:t>AC</a:t>
            </a: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53" name="正方形/長方形 52">
            <a:extLst>
              <a:ext uri="{FF2B5EF4-FFF2-40B4-BE49-F238E27FC236}">
                <a16:creationId xmlns:a16="http://schemas.microsoft.com/office/drawing/2014/main" id="{38292286-4852-413D-8433-F1C3FF09E871}"/>
              </a:ext>
            </a:extLst>
          </p:cNvPr>
          <p:cNvSpPr/>
          <p:nvPr/>
        </p:nvSpPr>
        <p:spPr>
          <a:xfrm>
            <a:off x="9205571" y="2796233"/>
            <a:ext cx="646525" cy="367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rPr>
              <a:t>AC</a:t>
            </a: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30" name="テキスト ボックス 29">
            <a:extLst>
              <a:ext uri="{FF2B5EF4-FFF2-40B4-BE49-F238E27FC236}">
                <a16:creationId xmlns:a16="http://schemas.microsoft.com/office/drawing/2014/main" id="{48B30129-0DB9-45F5-A08B-105CEE749667}"/>
              </a:ext>
            </a:extLst>
          </p:cNvPr>
          <p:cNvSpPr txBox="1"/>
          <p:nvPr/>
        </p:nvSpPr>
        <p:spPr>
          <a:xfrm>
            <a:off x="5918845" y="3433929"/>
            <a:ext cx="646525"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1" name="テキスト ボックス 30">
            <a:extLst>
              <a:ext uri="{FF2B5EF4-FFF2-40B4-BE49-F238E27FC236}">
                <a16:creationId xmlns:a16="http://schemas.microsoft.com/office/drawing/2014/main" id="{9D59EA21-9900-408D-A9F8-2EB4A1C4FAE2}"/>
              </a:ext>
            </a:extLst>
          </p:cNvPr>
          <p:cNvSpPr txBox="1"/>
          <p:nvPr/>
        </p:nvSpPr>
        <p:spPr>
          <a:xfrm>
            <a:off x="9205571" y="3425137"/>
            <a:ext cx="646525"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SA</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64701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Circulating air system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8" name="コンテンツ プレースホルダー 3">
            <a:extLst>
              <a:ext uri="{FF2B5EF4-FFF2-40B4-BE49-F238E27FC236}">
                <a16:creationId xmlns:a16="http://schemas.microsoft.com/office/drawing/2014/main" id="{BA34D755-2645-4059-818B-8DC7C66053BC}"/>
              </a:ext>
            </a:extLst>
          </p:cNvPr>
          <p:cNvSpPr txBox="1">
            <a:spLocks/>
          </p:cNvSpPr>
          <p:nvPr/>
        </p:nvSpPr>
        <p:spPr>
          <a:xfrm>
            <a:off x="810000" y="1906734"/>
            <a:ext cx="8135214" cy="2369783"/>
          </a:xfrm>
          <a:prstGeom prst="rect">
            <a:avLst/>
          </a:prstGeom>
          <a:effectLst>
            <a:outerShdw blurRad="50800" dir="14400000">
              <a:srgbClr val="000000">
                <a:alpha val="40000"/>
              </a:srgbClr>
            </a:outerShdw>
          </a:effectLst>
        </p:spPr>
        <p:txBody>
          <a:bodyPr vert="horz" lIns="91440" tIns="45720" rIns="91440" bIns="45720" rtlCol="0" anchor="ctr">
            <a:normAutofit lnSpcReduction="10000"/>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In case of circulating air system, OA + RA = SA (volume). If OA ratio is smaller, then energy consumption is smaller. So, generally OA is minimized. </a:t>
            </a:r>
          </a:p>
          <a:p>
            <a:r>
              <a:rPr lang="en-US" altLang="ja-JP" sz="2400" dirty="0">
                <a:latin typeface="ＭＳ Ｐゴシック" panose="020B0600070205080204" pitchFamily="50" charset="-128"/>
                <a:ea typeface="ＭＳ Ｐゴシック" panose="020B0600070205080204" pitchFamily="50" charset="-128"/>
              </a:rPr>
              <a:t>In Japan, CO2 concentration in room is limited up to 1000ppm by law for human health. Minimized OA volume is shown as below.</a:t>
            </a:r>
          </a:p>
        </p:txBody>
      </p:sp>
      <p:sp>
        <p:nvSpPr>
          <p:cNvPr id="16" name="正方形/長方形 15">
            <a:extLst>
              <a:ext uri="{FF2B5EF4-FFF2-40B4-BE49-F238E27FC236}">
                <a16:creationId xmlns:a16="http://schemas.microsoft.com/office/drawing/2014/main" id="{85ADAD22-3CDE-4409-8ED3-CFE73CF79189}"/>
              </a:ext>
            </a:extLst>
          </p:cNvPr>
          <p:cNvSpPr/>
          <p:nvPr/>
        </p:nvSpPr>
        <p:spPr>
          <a:xfrm>
            <a:off x="9069549" y="3395222"/>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17" name="直線矢印コネクタ 16">
            <a:extLst>
              <a:ext uri="{FF2B5EF4-FFF2-40B4-BE49-F238E27FC236}">
                <a16:creationId xmlns:a16="http://schemas.microsoft.com/office/drawing/2014/main" id="{9DD80272-F942-4D36-8DA1-E5CE80580426}"/>
              </a:ext>
            </a:extLst>
          </p:cNvPr>
          <p:cNvCxnSpPr>
            <a:cxnSpLocks/>
          </p:cNvCxnSpPr>
          <p:nvPr/>
        </p:nvCxnSpPr>
        <p:spPr>
          <a:xfrm>
            <a:off x="9534669" y="2669289"/>
            <a:ext cx="0" cy="71486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254D98D4-0061-4E1E-8621-B8D37971BCB5}"/>
              </a:ext>
            </a:extLst>
          </p:cNvPr>
          <p:cNvCxnSpPr>
            <a:cxnSpLocks/>
          </p:cNvCxnSpPr>
          <p:nvPr/>
        </p:nvCxnSpPr>
        <p:spPr>
          <a:xfrm>
            <a:off x="11442224" y="2669289"/>
            <a:ext cx="0" cy="679057"/>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DD2FC792-8D85-4C67-B0E1-3F14A637B647}"/>
              </a:ext>
            </a:extLst>
          </p:cNvPr>
          <p:cNvSpPr txBox="1"/>
          <p:nvPr/>
        </p:nvSpPr>
        <p:spPr>
          <a:xfrm>
            <a:off x="8966591" y="2237682"/>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62428B77-5756-4B9B-994B-9C478C6494EF}"/>
              </a:ext>
            </a:extLst>
          </p:cNvPr>
          <p:cNvSpPr txBox="1"/>
          <p:nvPr/>
        </p:nvSpPr>
        <p:spPr>
          <a:xfrm>
            <a:off x="10097319" y="4276519"/>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5AFA623C-B2A8-418E-9754-CDCA75F1F68C}"/>
              </a:ext>
            </a:extLst>
          </p:cNvPr>
          <p:cNvSpPr txBox="1"/>
          <p:nvPr/>
        </p:nvSpPr>
        <p:spPr>
          <a:xfrm>
            <a:off x="10221396" y="2214587"/>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R</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4FACE7E2-CBC9-4083-90C9-F460F568EEAB}"/>
              </a:ext>
            </a:extLst>
          </p:cNvPr>
          <p:cNvSpPr txBox="1"/>
          <p:nvPr/>
        </p:nvSpPr>
        <p:spPr>
          <a:xfrm>
            <a:off x="11325250" y="2237682"/>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cxnSp>
        <p:nvCxnSpPr>
          <p:cNvPr id="24" name="直線コネクタ 23">
            <a:extLst>
              <a:ext uri="{FF2B5EF4-FFF2-40B4-BE49-F238E27FC236}">
                <a16:creationId xmlns:a16="http://schemas.microsoft.com/office/drawing/2014/main" id="{50EDD5A7-304E-42AE-808F-CA01AE31A991}"/>
              </a:ext>
            </a:extLst>
          </p:cNvPr>
          <p:cNvCxnSpPr>
            <a:cxnSpLocks/>
          </p:cNvCxnSpPr>
          <p:nvPr/>
        </p:nvCxnSpPr>
        <p:spPr>
          <a:xfrm>
            <a:off x="9078712" y="265821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7016FF89-4652-41F1-8AD8-9A82EF6A81C0}"/>
              </a:ext>
            </a:extLst>
          </p:cNvPr>
          <p:cNvCxnSpPr>
            <a:cxnSpLocks/>
          </p:cNvCxnSpPr>
          <p:nvPr/>
        </p:nvCxnSpPr>
        <p:spPr>
          <a:xfrm>
            <a:off x="9531230" y="2658165"/>
            <a:ext cx="1910994" cy="0"/>
          </a:xfrm>
          <a:prstGeom prst="line">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DC753BB5-78FC-4166-B6D0-E87AE444431D}"/>
              </a:ext>
            </a:extLst>
          </p:cNvPr>
          <p:cNvCxnSpPr>
            <a:cxnSpLocks/>
          </p:cNvCxnSpPr>
          <p:nvPr/>
        </p:nvCxnSpPr>
        <p:spPr>
          <a:xfrm>
            <a:off x="11430698" y="265821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DCFF3442-86E3-426D-90BB-38955358E2BE}"/>
              </a:ext>
            </a:extLst>
          </p:cNvPr>
          <p:cNvSpPr/>
          <p:nvPr/>
        </p:nvSpPr>
        <p:spPr>
          <a:xfrm>
            <a:off x="9220569" y="2795494"/>
            <a:ext cx="646525" cy="367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a:t>
            </a:r>
            <a:endParaRPr kumimoji="1" lang="ja-JP" altLang="en-US" dirty="0"/>
          </a:p>
        </p:txBody>
      </p:sp>
      <p:sp>
        <p:nvSpPr>
          <p:cNvPr id="33" name="テキスト ボックス 32">
            <a:extLst>
              <a:ext uri="{FF2B5EF4-FFF2-40B4-BE49-F238E27FC236}">
                <a16:creationId xmlns:a16="http://schemas.microsoft.com/office/drawing/2014/main" id="{DE2B5440-25F9-4D56-9DAB-53D98AE1462B}"/>
              </a:ext>
            </a:extLst>
          </p:cNvPr>
          <p:cNvSpPr txBox="1"/>
          <p:nvPr/>
        </p:nvSpPr>
        <p:spPr>
          <a:xfrm>
            <a:off x="1401135" y="4131129"/>
            <a:ext cx="1172202"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CO2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conc.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of OA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[g/m3]</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4" name="テキスト ボックス 33">
            <a:extLst>
              <a:ext uri="{FF2B5EF4-FFF2-40B4-BE49-F238E27FC236}">
                <a16:creationId xmlns:a16="http://schemas.microsoft.com/office/drawing/2014/main" id="{61C373A8-A7EB-4D9A-8C65-4A8261256BE6}"/>
              </a:ext>
            </a:extLst>
          </p:cNvPr>
          <p:cNvSpPr txBox="1"/>
          <p:nvPr/>
        </p:nvSpPr>
        <p:spPr>
          <a:xfrm>
            <a:off x="2697673" y="4131129"/>
            <a:ext cx="1172202"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vol.</a:t>
            </a: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[m3/h]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05802E3E-8EC4-41D1-ADDE-30342EB59A56}"/>
              </a:ext>
            </a:extLst>
          </p:cNvPr>
          <p:cNvSpPr txBox="1"/>
          <p:nvPr/>
        </p:nvSpPr>
        <p:spPr>
          <a:xfrm>
            <a:off x="6054762" y="4131129"/>
            <a:ext cx="1133803"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CO2</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conc.</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o</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f EA</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[g/m3]</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91B173E3-AC4D-4E21-A613-8C507B0B39C3}"/>
              </a:ext>
            </a:extLst>
          </p:cNvPr>
          <p:cNvSpPr txBox="1"/>
          <p:nvPr/>
        </p:nvSpPr>
        <p:spPr>
          <a:xfrm>
            <a:off x="7362658" y="4131129"/>
            <a:ext cx="1133804"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vol.</a:t>
            </a: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[m3/h]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7" name="テキスト ボックス 36">
            <a:extLst>
              <a:ext uri="{FF2B5EF4-FFF2-40B4-BE49-F238E27FC236}">
                <a16:creationId xmlns:a16="http://schemas.microsoft.com/office/drawing/2014/main" id="{FECC4D5B-FE9A-4398-8FB3-BC6B4CA9EE5C}"/>
              </a:ext>
            </a:extLst>
          </p:cNvPr>
          <p:cNvSpPr txBox="1"/>
          <p:nvPr/>
        </p:nvSpPr>
        <p:spPr>
          <a:xfrm>
            <a:off x="4139937" y="4131129"/>
            <a:ext cx="1517186"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CO2 generation</a:t>
            </a: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[g/h]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8" name="テキスト ボックス 37">
            <a:extLst>
              <a:ext uri="{FF2B5EF4-FFF2-40B4-BE49-F238E27FC236}">
                <a16:creationId xmlns:a16="http://schemas.microsoft.com/office/drawing/2014/main" id="{D77F923D-F2E2-4A77-A3ED-1EDE83C0065C}"/>
              </a:ext>
            </a:extLst>
          </p:cNvPr>
          <p:cNvSpPr txBox="1"/>
          <p:nvPr/>
        </p:nvSpPr>
        <p:spPr>
          <a:xfrm>
            <a:off x="2484148" y="4442799"/>
            <a:ext cx="323263"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288EF308-1DB9-4764-830E-AE4EF8C761BF}"/>
              </a:ext>
            </a:extLst>
          </p:cNvPr>
          <p:cNvSpPr txBox="1"/>
          <p:nvPr/>
        </p:nvSpPr>
        <p:spPr>
          <a:xfrm>
            <a:off x="5704204" y="4459960"/>
            <a:ext cx="335064"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40" name="テキスト ボックス 39">
            <a:extLst>
              <a:ext uri="{FF2B5EF4-FFF2-40B4-BE49-F238E27FC236}">
                <a16:creationId xmlns:a16="http://schemas.microsoft.com/office/drawing/2014/main" id="{3F376FB6-44CF-4CEC-A3C7-76A48E41FE7A}"/>
              </a:ext>
            </a:extLst>
          </p:cNvPr>
          <p:cNvSpPr txBox="1"/>
          <p:nvPr/>
        </p:nvSpPr>
        <p:spPr>
          <a:xfrm>
            <a:off x="3777747" y="4470405"/>
            <a:ext cx="323263"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41" name="テキスト ボックス 40">
            <a:extLst>
              <a:ext uri="{FF2B5EF4-FFF2-40B4-BE49-F238E27FC236}">
                <a16:creationId xmlns:a16="http://schemas.microsoft.com/office/drawing/2014/main" id="{11D0F73B-8D65-4CFB-8434-E2CFA62910CB}"/>
              </a:ext>
            </a:extLst>
          </p:cNvPr>
          <p:cNvSpPr txBox="1"/>
          <p:nvPr/>
        </p:nvSpPr>
        <p:spPr>
          <a:xfrm>
            <a:off x="7060636" y="4443109"/>
            <a:ext cx="323263"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42" name="コンテンツ プレースホルダー 3">
            <a:extLst>
              <a:ext uri="{FF2B5EF4-FFF2-40B4-BE49-F238E27FC236}">
                <a16:creationId xmlns:a16="http://schemas.microsoft.com/office/drawing/2014/main" id="{53D5B34D-E10B-415F-93B8-6EBCC9FE02FA}"/>
              </a:ext>
            </a:extLst>
          </p:cNvPr>
          <p:cNvSpPr txBox="1">
            <a:spLocks/>
          </p:cNvSpPr>
          <p:nvPr/>
        </p:nvSpPr>
        <p:spPr>
          <a:xfrm>
            <a:off x="802855" y="5382028"/>
            <a:ext cx="8135214" cy="1469148"/>
          </a:xfrm>
          <a:prstGeom prst="rect">
            <a:avLst/>
          </a:prstGeom>
          <a:effectLst>
            <a:outerShdw blurRad="50800" dir="14400000">
              <a:srgbClr val="000000">
                <a:alpha val="40000"/>
              </a:srgbClr>
            </a:outerShdw>
          </a:effectLst>
        </p:spPr>
        <p:txBody>
          <a:bodyPr vert="horz" lIns="91440" tIns="45720" rIns="91440" bIns="45720" rtlCol="0" anchor="ctr">
            <a:normAutofit lnSpcReduction="10000"/>
          </a:bodyPr>
          <a:lst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a:lstStyle>
          <a:p>
            <a:r>
              <a:rPr lang="en-US" altLang="ja-JP" sz="2400" dirty="0">
                <a:latin typeface="ＭＳ Ｐゴシック" panose="020B0600070205080204" pitchFamily="50" charset="-128"/>
                <a:ea typeface="ＭＳ Ｐゴシック" panose="020B0600070205080204" pitchFamily="50" charset="-128"/>
              </a:rPr>
              <a:t>In Tokyo, recently CO2 concentration of OA is increasing, so it becomes difficult to keep CO2 concentration of 1000ppm in room. Law may be revised in future. Or to non circulating air system? ? ?</a:t>
            </a:r>
          </a:p>
        </p:txBody>
      </p:sp>
      <p:sp>
        <p:nvSpPr>
          <p:cNvPr id="29" name="テキスト ボックス 28">
            <a:extLst>
              <a:ext uri="{FF2B5EF4-FFF2-40B4-BE49-F238E27FC236}">
                <a16:creationId xmlns:a16="http://schemas.microsoft.com/office/drawing/2014/main" id="{1B15109C-DD3A-407D-9C2F-669A23FF7018}"/>
              </a:ext>
            </a:extLst>
          </p:cNvPr>
          <p:cNvSpPr txBox="1"/>
          <p:nvPr/>
        </p:nvSpPr>
        <p:spPr>
          <a:xfrm>
            <a:off x="9219701" y="3415935"/>
            <a:ext cx="646525"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S</a:t>
            </a:r>
            <a:r>
              <a:rPr kumimoji="1" lang="en-US" altLang="ja-JP"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4791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Non circulating air system</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96035"/>
            <a:ext cx="7395565"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non circulating air system, OA = SA = EA (volume). So, energy consumption is too large. </a:t>
            </a:r>
            <a:r>
              <a:rPr lang="en-US" altLang="ja-JP" sz="2400" dirty="0" err="1">
                <a:latin typeface="ＭＳ Ｐゴシック" panose="020B0600070205080204" pitchFamily="50" charset="-128"/>
                <a:ea typeface="ＭＳ Ｐゴシック" panose="020B0600070205080204" pitchFamily="50" charset="-128"/>
              </a:rPr>
              <a:t>Mottainai</a:t>
            </a:r>
            <a:r>
              <a:rPr lang="en-US" altLang="ja-JP" sz="2400" dirty="0">
                <a:latin typeface="ＭＳ Ｐゴシック" panose="020B0600070205080204" pitchFamily="50" charset="-128"/>
                <a:ea typeface="ＭＳ Ｐゴシック" panose="020B0600070205080204" pitchFamily="50" charset="-128"/>
              </a:rPr>
              <a:t>!</a:t>
            </a:r>
          </a:p>
          <a:p>
            <a:r>
              <a:rPr lang="en-US" altLang="ja-JP" sz="2400" dirty="0">
                <a:latin typeface="ＭＳ Ｐゴシック" panose="020B0600070205080204" pitchFamily="50" charset="-128"/>
                <a:ea typeface="ＭＳ Ｐゴシック" panose="020B0600070205080204" pitchFamily="50" charset="-128"/>
              </a:rPr>
              <a:t>So, non circulating system is limited of use. For example, one use is BSL3 lab or BSL4 lab.</a:t>
            </a:r>
          </a:p>
          <a:p>
            <a:r>
              <a:rPr lang="en-US" altLang="ja-JP" sz="2400" dirty="0">
                <a:latin typeface="ＭＳ Ｐゴシック" panose="020B0600070205080204" pitchFamily="50" charset="-128"/>
                <a:ea typeface="ＭＳ Ｐゴシック" panose="020B0600070205080204" pitchFamily="50" charset="-128"/>
              </a:rPr>
              <a:t>But why? Class III BSC has non circulating air system. But class II BSC has circulating air system. And Normally class II BSC is used in BSL3 lab.</a:t>
            </a:r>
          </a:p>
          <a:p>
            <a:r>
              <a:rPr lang="en-US" altLang="ja-JP" sz="2400" dirty="0">
                <a:latin typeface="ＭＳ Ｐゴシック" panose="020B0600070205080204" pitchFamily="50" charset="-128"/>
                <a:ea typeface="ＭＳ Ｐゴシック" panose="020B0600070205080204" pitchFamily="50" charset="-128"/>
              </a:rPr>
              <a:t>Which has more risk, air in room or air in BSC? Why cannot BSL3 lab have circulating air system? Exactly it depends on rules or guidelines. But….</a:t>
            </a:r>
          </a:p>
        </p:txBody>
      </p:sp>
      <p:sp>
        <p:nvSpPr>
          <p:cNvPr id="5" name="正方形/長方形 4">
            <a:extLst>
              <a:ext uri="{FF2B5EF4-FFF2-40B4-BE49-F238E27FC236}">
                <a16:creationId xmlns:a16="http://schemas.microsoft.com/office/drawing/2014/main" id="{D8D32CBB-3549-44CC-9991-F7C547F766A6}"/>
              </a:ext>
            </a:extLst>
          </p:cNvPr>
          <p:cNvSpPr/>
          <p:nvPr/>
        </p:nvSpPr>
        <p:spPr>
          <a:xfrm>
            <a:off x="9054551" y="3406293"/>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6" name="直線矢印コネクタ 5">
            <a:extLst>
              <a:ext uri="{FF2B5EF4-FFF2-40B4-BE49-F238E27FC236}">
                <a16:creationId xmlns:a16="http://schemas.microsoft.com/office/drawing/2014/main" id="{B64DC806-7DE2-4F9A-A57D-18ADFBA98717}"/>
              </a:ext>
            </a:extLst>
          </p:cNvPr>
          <p:cNvCxnSpPr>
            <a:cxnSpLocks/>
          </p:cNvCxnSpPr>
          <p:nvPr/>
        </p:nvCxnSpPr>
        <p:spPr>
          <a:xfrm>
            <a:off x="9519671" y="2669289"/>
            <a:ext cx="0" cy="72593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E933EDD7-118C-4D13-86D1-08A33BD02FE3}"/>
              </a:ext>
            </a:extLst>
          </p:cNvPr>
          <p:cNvCxnSpPr>
            <a:cxnSpLocks/>
          </p:cNvCxnSpPr>
          <p:nvPr/>
        </p:nvCxnSpPr>
        <p:spPr>
          <a:xfrm>
            <a:off x="11427226" y="2669289"/>
            <a:ext cx="0" cy="690128"/>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6704D46F-7914-4AF7-878A-72C3BE3F3CB2}"/>
              </a:ext>
            </a:extLst>
          </p:cNvPr>
          <p:cNvSpPr txBox="1"/>
          <p:nvPr/>
        </p:nvSpPr>
        <p:spPr>
          <a:xfrm>
            <a:off x="10036059" y="4288581"/>
            <a:ext cx="939210"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R</a:t>
            </a:r>
            <a:r>
              <a:rPr kumimoji="1" lang="en-US" altLang="ja-JP" sz="2400" dirty="0" err="1">
                <a:solidFill>
                  <a:prstClr val="black"/>
                </a:solidFill>
                <a:latin typeface="ＭＳ Ｐゴシック" panose="020B0600070205080204" pitchFamily="50" charset="-128"/>
                <a:ea typeface="ＭＳ Ｐゴシック" panose="020B0600070205080204" pitchFamily="50" charset="-128"/>
              </a:rPr>
              <a:t>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0136D9EE-F9E7-4FC3-8416-424CB36A643B}"/>
              </a:ext>
            </a:extLst>
          </p:cNvPr>
          <p:cNvSpPr txBox="1"/>
          <p:nvPr/>
        </p:nvSpPr>
        <p:spPr>
          <a:xfrm>
            <a:off x="9054551" y="2228235"/>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90F18C70-EF39-403B-AF01-31200ACD7353}"/>
              </a:ext>
            </a:extLst>
          </p:cNvPr>
          <p:cNvSpPr txBox="1"/>
          <p:nvPr/>
        </p:nvSpPr>
        <p:spPr>
          <a:xfrm>
            <a:off x="11326896" y="2240259"/>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cxnSp>
        <p:nvCxnSpPr>
          <p:cNvPr id="11" name="直線コネクタ 10">
            <a:extLst>
              <a:ext uri="{FF2B5EF4-FFF2-40B4-BE49-F238E27FC236}">
                <a16:creationId xmlns:a16="http://schemas.microsoft.com/office/drawing/2014/main" id="{656948F4-994B-4AB1-9937-74B64880D48B}"/>
              </a:ext>
            </a:extLst>
          </p:cNvPr>
          <p:cNvCxnSpPr>
            <a:cxnSpLocks/>
          </p:cNvCxnSpPr>
          <p:nvPr/>
        </p:nvCxnSpPr>
        <p:spPr>
          <a:xfrm>
            <a:off x="9063714" y="2669289"/>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0F1C0D3-FE01-4C9B-8949-42FC40939045}"/>
              </a:ext>
            </a:extLst>
          </p:cNvPr>
          <p:cNvCxnSpPr>
            <a:cxnSpLocks/>
          </p:cNvCxnSpPr>
          <p:nvPr/>
        </p:nvCxnSpPr>
        <p:spPr>
          <a:xfrm>
            <a:off x="11415700" y="2669289"/>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D2F9AB4-8E8D-4C44-B1FE-A73EF3E34B63}"/>
              </a:ext>
            </a:extLst>
          </p:cNvPr>
          <p:cNvSpPr/>
          <p:nvPr/>
        </p:nvSpPr>
        <p:spPr>
          <a:xfrm>
            <a:off x="9205571" y="2796233"/>
            <a:ext cx="646525" cy="367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a:t>
            </a:r>
            <a:endParaRPr kumimoji="1" lang="ja-JP" altLang="en-US" dirty="0"/>
          </a:p>
        </p:txBody>
      </p:sp>
      <p:sp>
        <p:nvSpPr>
          <p:cNvPr id="14" name="テキスト ボックス 13">
            <a:extLst>
              <a:ext uri="{FF2B5EF4-FFF2-40B4-BE49-F238E27FC236}">
                <a16:creationId xmlns:a16="http://schemas.microsoft.com/office/drawing/2014/main" id="{FAD43E40-A171-442A-ABFD-F6A2A57FB49D}"/>
              </a:ext>
            </a:extLst>
          </p:cNvPr>
          <p:cNvSpPr txBox="1"/>
          <p:nvPr/>
        </p:nvSpPr>
        <p:spPr>
          <a:xfrm>
            <a:off x="9196408" y="3436166"/>
            <a:ext cx="646525"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S</a:t>
            </a:r>
            <a:r>
              <a:rPr kumimoji="1" lang="en-US" altLang="ja-JP"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8438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28822D3F-3888-465C-AE6E-CE56D26AC883}"/>
              </a:ext>
            </a:extLst>
          </p:cNvPr>
          <p:cNvSpPr/>
          <p:nvPr/>
        </p:nvSpPr>
        <p:spPr>
          <a:xfrm>
            <a:off x="9903278" y="4023021"/>
            <a:ext cx="1080000" cy="2004653"/>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Ventilation for autoclave</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3">
            <a:extLst>
              <a:ext uri="{FF2B5EF4-FFF2-40B4-BE49-F238E27FC236}">
                <a16:creationId xmlns:a16="http://schemas.microsoft.com/office/drawing/2014/main" id="{483AD047-FCD6-46B0-9DC7-84DF838C403E}"/>
              </a:ext>
            </a:extLst>
          </p:cNvPr>
          <p:cNvSpPr>
            <a:spLocks noGrp="1"/>
          </p:cNvSpPr>
          <p:nvPr>
            <p:ph idx="1"/>
          </p:nvPr>
        </p:nvSpPr>
        <p:spPr>
          <a:xfrm>
            <a:off x="792576" y="1909482"/>
            <a:ext cx="7293556" cy="2827864"/>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Autoclave generates a lot of heat, and heat is transmitted from autoclave room to next rooms, and AC load increases.</a:t>
            </a:r>
          </a:p>
          <a:p>
            <a:r>
              <a:rPr lang="en-US" altLang="ja-JP" sz="2400" dirty="0">
                <a:latin typeface="ＭＳ Ｐゴシック" panose="020B0600070205080204" pitchFamily="50" charset="-128"/>
                <a:ea typeface="ＭＳ Ｐゴシック" panose="020B0600070205080204" pitchFamily="50" charset="-128"/>
              </a:rPr>
              <a:t>So, its exclusive ventilation system should be installed. Of course, by non circulating air system. </a:t>
            </a:r>
          </a:p>
          <a:p>
            <a:r>
              <a:rPr lang="en-US" altLang="ja-JP" sz="2400" dirty="0">
                <a:latin typeface="ＭＳ Ｐゴシック" panose="020B0600070205080204" pitchFamily="50" charset="-128"/>
                <a:ea typeface="ＭＳ Ｐゴシック" panose="020B0600070205080204" pitchFamily="50" charset="-128"/>
              </a:rPr>
              <a:t>Ventilation volume is shown as below. </a:t>
            </a:r>
          </a:p>
        </p:txBody>
      </p:sp>
      <p:sp>
        <p:nvSpPr>
          <p:cNvPr id="4" name="正方形/長方形 3">
            <a:extLst>
              <a:ext uri="{FF2B5EF4-FFF2-40B4-BE49-F238E27FC236}">
                <a16:creationId xmlns:a16="http://schemas.microsoft.com/office/drawing/2014/main" id="{B6BCBF33-16FC-4D6C-BFC5-507EB15F9288}"/>
              </a:ext>
            </a:extLst>
          </p:cNvPr>
          <p:cNvSpPr/>
          <p:nvPr/>
        </p:nvSpPr>
        <p:spPr>
          <a:xfrm>
            <a:off x="10976887" y="4034092"/>
            <a:ext cx="1080000"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6" name="直線矢印コネクタ 5">
            <a:extLst>
              <a:ext uri="{FF2B5EF4-FFF2-40B4-BE49-F238E27FC236}">
                <a16:creationId xmlns:a16="http://schemas.microsoft.com/office/drawing/2014/main" id="{FA8F93B7-3FD8-4B7A-9AFB-36C27F023AA7}"/>
              </a:ext>
            </a:extLst>
          </p:cNvPr>
          <p:cNvCxnSpPr>
            <a:cxnSpLocks/>
          </p:cNvCxnSpPr>
          <p:nvPr/>
        </p:nvCxnSpPr>
        <p:spPr>
          <a:xfrm>
            <a:off x="10058254" y="3297088"/>
            <a:ext cx="0" cy="72593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30D019C1-ACA7-4928-B620-713C76383E20}"/>
              </a:ext>
            </a:extLst>
          </p:cNvPr>
          <p:cNvCxnSpPr>
            <a:cxnSpLocks/>
          </p:cNvCxnSpPr>
          <p:nvPr/>
        </p:nvCxnSpPr>
        <p:spPr>
          <a:xfrm>
            <a:off x="10812744" y="3297088"/>
            <a:ext cx="0" cy="690128"/>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52F9AF14-C7E4-4509-8E55-EA82BA51BB2B}"/>
              </a:ext>
            </a:extLst>
          </p:cNvPr>
          <p:cNvSpPr txBox="1"/>
          <p:nvPr/>
        </p:nvSpPr>
        <p:spPr>
          <a:xfrm>
            <a:off x="9751815" y="2864996"/>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663B8BB8-9F0D-403C-9DC0-5F7A93415CE2}"/>
              </a:ext>
            </a:extLst>
          </p:cNvPr>
          <p:cNvSpPr txBox="1"/>
          <p:nvPr/>
        </p:nvSpPr>
        <p:spPr>
          <a:xfrm>
            <a:off x="10489854" y="2896978"/>
            <a:ext cx="645779"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4" name="正方形/長方形 13">
            <a:extLst>
              <a:ext uri="{FF2B5EF4-FFF2-40B4-BE49-F238E27FC236}">
                <a16:creationId xmlns:a16="http://schemas.microsoft.com/office/drawing/2014/main" id="{7C42C62B-6BAD-4538-B674-2C638CF06026}"/>
              </a:ext>
            </a:extLst>
          </p:cNvPr>
          <p:cNvSpPr/>
          <p:nvPr/>
        </p:nvSpPr>
        <p:spPr>
          <a:xfrm>
            <a:off x="9860707" y="4623310"/>
            <a:ext cx="1143074" cy="803164"/>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Auto</a:t>
            </a:r>
          </a:p>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clave</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17" name="コネクタ: 曲線 16">
            <a:extLst>
              <a:ext uri="{FF2B5EF4-FFF2-40B4-BE49-F238E27FC236}">
                <a16:creationId xmlns:a16="http://schemas.microsoft.com/office/drawing/2014/main" id="{B5CCB3C8-5743-4241-963D-0A56B87ED268}"/>
              </a:ext>
            </a:extLst>
          </p:cNvPr>
          <p:cNvCxnSpPr>
            <a:cxnSpLocks/>
          </p:cNvCxnSpPr>
          <p:nvPr/>
        </p:nvCxnSpPr>
        <p:spPr>
          <a:xfrm rot="18780000" flipH="1">
            <a:off x="10022491" y="4240358"/>
            <a:ext cx="360000" cy="360000"/>
          </a:xfrm>
          <a:prstGeom prst="curvedConnector3">
            <a:avLst>
              <a:gd name="adj1" fmla="val 50000"/>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コネクタ: 曲線 17">
            <a:extLst>
              <a:ext uri="{FF2B5EF4-FFF2-40B4-BE49-F238E27FC236}">
                <a16:creationId xmlns:a16="http://schemas.microsoft.com/office/drawing/2014/main" id="{D4B4E559-61CD-4F0D-826D-F7CA70CC6864}"/>
              </a:ext>
            </a:extLst>
          </p:cNvPr>
          <p:cNvCxnSpPr>
            <a:cxnSpLocks/>
          </p:cNvCxnSpPr>
          <p:nvPr/>
        </p:nvCxnSpPr>
        <p:spPr>
          <a:xfrm rot="18780000" flipH="1">
            <a:off x="10174891" y="4244841"/>
            <a:ext cx="360000" cy="360000"/>
          </a:xfrm>
          <a:prstGeom prst="curvedConnector3">
            <a:avLst>
              <a:gd name="adj1" fmla="val 50000"/>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コネクタ: 曲線 18">
            <a:extLst>
              <a:ext uri="{FF2B5EF4-FFF2-40B4-BE49-F238E27FC236}">
                <a16:creationId xmlns:a16="http://schemas.microsoft.com/office/drawing/2014/main" id="{18E2C2FD-BC53-4614-9BF0-800AB79BC5E6}"/>
              </a:ext>
            </a:extLst>
          </p:cNvPr>
          <p:cNvCxnSpPr>
            <a:cxnSpLocks/>
          </p:cNvCxnSpPr>
          <p:nvPr/>
        </p:nvCxnSpPr>
        <p:spPr>
          <a:xfrm rot="18780000" flipH="1">
            <a:off x="10311351" y="4251430"/>
            <a:ext cx="360000" cy="360000"/>
          </a:xfrm>
          <a:prstGeom prst="curvedConnector3">
            <a:avLst>
              <a:gd name="adj1" fmla="val 50000"/>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236BB90D-FB03-4AAF-9E5C-9BD278875354}"/>
              </a:ext>
            </a:extLst>
          </p:cNvPr>
          <p:cNvCxnSpPr>
            <a:cxnSpLocks/>
          </p:cNvCxnSpPr>
          <p:nvPr/>
        </p:nvCxnSpPr>
        <p:spPr>
          <a:xfrm rot="18780000" flipH="1">
            <a:off x="10463751" y="4255913"/>
            <a:ext cx="360000" cy="360000"/>
          </a:xfrm>
          <a:prstGeom prst="curvedConnector3">
            <a:avLst>
              <a:gd name="adj1" fmla="val 50000"/>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F81BD7EB-12D1-4695-BD0C-D69122BC7429}"/>
              </a:ext>
            </a:extLst>
          </p:cNvPr>
          <p:cNvSpPr/>
          <p:nvPr/>
        </p:nvSpPr>
        <p:spPr>
          <a:xfrm>
            <a:off x="8110623" y="4035138"/>
            <a:ext cx="1800000"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7BF5B221-492C-406A-9093-CEDF4AC66B94}"/>
              </a:ext>
            </a:extLst>
          </p:cNvPr>
          <p:cNvSpPr txBox="1"/>
          <p:nvPr/>
        </p:nvSpPr>
        <p:spPr>
          <a:xfrm>
            <a:off x="11106838" y="4718588"/>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Corridor</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7C553678-02D1-4892-812E-071CCA3AAC70}"/>
              </a:ext>
            </a:extLst>
          </p:cNvPr>
          <p:cNvSpPr txBox="1"/>
          <p:nvPr/>
        </p:nvSpPr>
        <p:spPr>
          <a:xfrm>
            <a:off x="8495871" y="4737346"/>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211F7B0E-E3DB-4438-BB81-979EEC9920B0}"/>
              </a:ext>
            </a:extLst>
          </p:cNvPr>
          <p:cNvSpPr/>
          <p:nvPr/>
        </p:nvSpPr>
        <p:spPr>
          <a:xfrm>
            <a:off x="10058254" y="5426474"/>
            <a:ext cx="138547" cy="582442"/>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0E8BFC01-2041-46F3-AF4C-3447DA9C11E2}"/>
              </a:ext>
            </a:extLst>
          </p:cNvPr>
          <p:cNvSpPr/>
          <p:nvPr/>
        </p:nvSpPr>
        <p:spPr>
          <a:xfrm>
            <a:off x="10669875" y="5445232"/>
            <a:ext cx="138547" cy="582442"/>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2CA21C70-2755-4FE4-956E-6E589CF724EC}"/>
              </a:ext>
            </a:extLst>
          </p:cNvPr>
          <p:cNvSpPr/>
          <p:nvPr/>
        </p:nvSpPr>
        <p:spPr>
          <a:xfrm>
            <a:off x="9764216" y="4667646"/>
            <a:ext cx="72000" cy="720000"/>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D0A71DEC-48A2-471C-899F-F747E6264DFE}"/>
              </a:ext>
            </a:extLst>
          </p:cNvPr>
          <p:cNvSpPr/>
          <p:nvPr/>
        </p:nvSpPr>
        <p:spPr>
          <a:xfrm>
            <a:off x="11019309" y="4659270"/>
            <a:ext cx="72000" cy="720000"/>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a:extLst>
              <a:ext uri="{FF2B5EF4-FFF2-40B4-BE49-F238E27FC236}">
                <a16:creationId xmlns:a16="http://schemas.microsoft.com/office/drawing/2014/main" id="{34581E28-0D1A-437C-8590-4544E6761171}"/>
              </a:ext>
            </a:extLst>
          </p:cNvPr>
          <p:cNvCxnSpPr>
            <a:cxnSpLocks/>
          </p:cNvCxnSpPr>
          <p:nvPr/>
        </p:nvCxnSpPr>
        <p:spPr>
          <a:xfrm>
            <a:off x="10058254" y="4040868"/>
            <a:ext cx="0" cy="1805750"/>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DB97D9D-3B3F-4E26-8A88-6BA94966E4A8}"/>
              </a:ext>
            </a:extLst>
          </p:cNvPr>
          <p:cNvSpPr txBox="1"/>
          <p:nvPr/>
        </p:nvSpPr>
        <p:spPr>
          <a:xfrm>
            <a:off x="1814789" y="4945147"/>
            <a:ext cx="855951"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temp.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[deg]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0" name="テキスト ボックス 29">
            <a:extLst>
              <a:ext uri="{FF2B5EF4-FFF2-40B4-BE49-F238E27FC236}">
                <a16:creationId xmlns:a16="http://schemas.microsoft.com/office/drawing/2014/main" id="{BC884ABC-DBD8-4A51-8D1B-4C122F9565AA}"/>
              </a:ext>
            </a:extLst>
          </p:cNvPr>
          <p:cNvSpPr txBox="1"/>
          <p:nvPr/>
        </p:nvSpPr>
        <p:spPr>
          <a:xfrm>
            <a:off x="2669032" y="4947478"/>
            <a:ext cx="983732"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vol.</a:t>
            </a: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[kg/h]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B146D1FC-750D-43DA-B6EE-D07C3BBF45FE}"/>
              </a:ext>
            </a:extLst>
          </p:cNvPr>
          <p:cNvSpPr txBox="1"/>
          <p:nvPr/>
        </p:nvSpPr>
        <p:spPr>
          <a:xfrm>
            <a:off x="6084938" y="4947479"/>
            <a:ext cx="872048"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EA</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temp.</a:t>
            </a: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[deg]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2" name="テキスト ボックス 31">
            <a:extLst>
              <a:ext uri="{FF2B5EF4-FFF2-40B4-BE49-F238E27FC236}">
                <a16:creationId xmlns:a16="http://schemas.microsoft.com/office/drawing/2014/main" id="{345886D2-D385-4B4C-A276-074D0DCF3DF6}"/>
              </a:ext>
            </a:extLst>
          </p:cNvPr>
          <p:cNvSpPr txBox="1"/>
          <p:nvPr/>
        </p:nvSpPr>
        <p:spPr>
          <a:xfrm>
            <a:off x="6961326" y="4947480"/>
            <a:ext cx="986182"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 </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vol.</a:t>
            </a: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[kg/h]</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06332E06-9E07-483C-B9AF-75F8647D904F}"/>
              </a:ext>
            </a:extLst>
          </p:cNvPr>
          <p:cNvSpPr txBox="1"/>
          <p:nvPr/>
        </p:nvSpPr>
        <p:spPr>
          <a:xfrm>
            <a:off x="3646049" y="4926015"/>
            <a:ext cx="1078846" cy="1323439"/>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Heat genera</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err="1">
                <a:ln>
                  <a:noFill/>
                </a:ln>
                <a:effectLst/>
                <a:uLnTx/>
                <a:uFillTx/>
                <a:latin typeface="ＭＳ Ｐゴシック" panose="020B0600070205080204" pitchFamily="50" charset="-128"/>
                <a:ea typeface="ＭＳ Ｐゴシック" panose="020B0600070205080204" pitchFamily="50" charset="-128"/>
              </a:rPr>
              <a:t>tion</a:t>
            </a: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[kw]</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4" name="テキスト ボックス 33">
            <a:extLst>
              <a:ext uri="{FF2B5EF4-FFF2-40B4-BE49-F238E27FC236}">
                <a16:creationId xmlns:a16="http://schemas.microsoft.com/office/drawing/2014/main" id="{35E4E851-89C7-4E57-8218-B5A75C9B9438}"/>
              </a:ext>
            </a:extLst>
          </p:cNvPr>
          <p:cNvSpPr txBox="1"/>
          <p:nvPr/>
        </p:nvSpPr>
        <p:spPr>
          <a:xfrm>
            <a:off x="2558634" y="5245295"/>
            <a:ext cx="323263"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98C3CE5F-8C19-4927-AB20-79B4E463A30B}"/>
              </a:ext>
            </a:extLst>
          </p:cNvPr>
          <p:cNvSpPr txBox="1"/>
          <p:nvPr/>
        </p:nvSpPr>
        <p:spPr>
          <a:xfrm>
            <a:off x="4642633" y="5276311"/>
            <a:ext cx="335064"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9D85E0AC-5B04-42A2-973F-85749825929B}"/>
              </a:ext>
            </a:extLst>
          </p:cNvPr>
          <p:cNvSpPr txBox="1"/>
          <p:nvPr/>
        </p:nvSpPr>
        <p:spPr>
          <a:xfrm>
            <a:off x="3436618" y="5286756"/>
            <a:ext cx="323263"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7" name="テキスト ボックス 36">
            <a:extLst>
              <a:ext uri="{FF2B5EF4-FFF2-40B4-BE49-F238E27FC236}">
                <a16:creationId xmlns:a16="http://schemas.microsoft.com/office/drawing/2014/main" id="{443271BC-1199-4164-BA91-04655AB7C1A5}"/>
              </a:ext>
            </a:extLst>
          </p:cNvPr>
          <p:cNvSpPr txBox="1"/>
          <p:nvPr/>
        </p:nvSpPr>
        <p:spPr>
          <a:xfrm>
            <a:off x="6874933" y="5243045"/>
            <a:ext cx="323263"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8" name="テキスト ボックス 37">
            <a:extLst>
              <a:ext uri="{FF2B5EF4-FFF2-40B4-BE49-F238E27FC236}">
                <a16:creationId xmlns:a16="http://schemas.microsoft.com/office/drawing/2014/main" id="{8A266403-9167-4C5B-8BC3-B0D359ECEDCE}"/>
              </a:ext>
            </a:extLst>
          </p:cNvPr>
          <p:cNvSpPr txBox="1"/>
          <p:nvPr/>
        </p:nvSpPr>
        <p:spPr>
          <a:xfrm>
            <a:off x="4873400" y="4947479"/>
            <a:ext cx="1207198" cy="1631216"/>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Specific</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heat</a:t>
            </a: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[kwh/</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kg deg]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FA984355-64FA-4514-AA7F-9275D251E509}"/>
              </a:ext>
            </a:extLst>
          </p:cNvPr>
          <p:cNvSpPr txBox="1"/>
          <p:nvPr/>
        </p:nvSpPr>
        <p:spPr>
          <a:xfrm>
            <a:off x="5850936" y="5243045"/>
            <a:ext cx="323263"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40" name="テキスト ボックス 39">
            <a:extLst>
              <a:ext uri="{FF2B5EF4-FFF2-40B4-BE49-F238E27FC236}">
                <a16:creationId xmlns:a16="http://schemas.microsoft.com/office/drawing/2014/main" id="{B9AAF088-A5D9-4C8F-A1F5-683EF88A8FEF}"/>
              </a:ext>
            </a:extLst>
          </p:cNvPr>
          <p:cNvSpPr txBox="1"/>
          <p:nvPr/>
        </p:nvSpPr>
        <p:spPr>
          <a:xfrm>
            <a:off x="627098" y="4929797"/>
            <a:ext cx="1229650" cy="1631216"/>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Specific</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heat</a:t>
            </a: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endPar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[kwh/</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kg deg]</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41" name="テキスト ボックス 40">
            <a:extLst>
              <a:ext uri="{FF2B5EF4-FFF2-40B4-BE49-F238E27FC236}">
                <a16:creationId xmlns:a16="http://schemas.microsoft.com/office/drawing/2014/main" id="{822B8794-9050-435A-9C57-403828D4B094}"/>
              </a:ext>
            </a:extLst>
          </p:cNvPr>
          <p:cNvSpPr txBox="1"/>
          <p:nvPr/>
        </p:nvSpPr>
        <p:spPr>
          <a:xfrm>
            <a:off x="1545730" y="5245191"/>
            <a:ext cx="323263"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x</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44" name="吹き出し: 四角形 43">
            <a:extLst>
              <a:ext uri="{FF2B5EF4-FFF2-40B4-BE49-F238E27FC236}">
                <a16:creationId xmlns:a16="http://schemas.microsoft.com/office/drawing/2014/main" id="{C7475AAC-21E9-4176-AFDA-2DF593F9F2F6}"/>
              </a:ext>
            </a:extLst>
          </p:cNvPr>
          <p:cNvSpPr/>
          <p:nvPr/>
        </p:nvSpPr>
        <p:spPr>
          <a:xfrm>
            <a:off x="10087288" y="6266900"/>
            <a:ext cx="1303719" cy="486707"/>
          </a:xfrm>
          <a:prstGeom prst="wedgeRectCallout">
            <a:avLst>
              <a:gd name="adj1" fmla="val -50423"/>
              <a:gd name="adj2" fmla="val -15551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Better</a:t>
            </a:r>
            <a:endParaRPr kumimoji="1" lang="ja-JP" altLang="en-US" dirty="0"/>
          </a:p>
        </p:txBody>
      </p:sp>
      <p:sp>
        <p:nvSpPr>
          <p:cNvPr id="45" name="吹き出し: 四角形 44">
            <a:extLst>
              <a:ext uri="{FF2B5EF4-FFF2-40B4-BE49-F238E27FC236}">
                <a16:creationId xmlns:a16="http://schemas.microsoft.com/office/drawing/2014/main" id="{41A48720-D772-456A-BC87-C1617D09B3C7}"/>
              </a:ext>
            </a:extLst>
          </p:cNvPr>
          <p:cNvSpPr/>
          <p:nvPr/>
        </p:nvSpPr>
        <p:spPr>
          <a:xfrm>
            <a:off x="8142039" y="3371640"/>
            <a:ext cx="1726869" cy="486707"/>
          </a:xfrm>
          <a:prstGeom prst="wedgeRectCallout">
            <a:avLst>
              <a:gd name="adj1" fmla="val 60097"/>
              <a:gd name="adj2" fmla="val 13199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a:t>Max.80degC</a:t>
            </a:r>
            <a:endParaRPr kumimoji="1" lang="ja-JP" altLang="en-US" dirty="0"/>
          </a:p>
        </p:txBody>
      </p:sp>
    </p:spTree>
    <p:extLst>
      <p:ext uri="{BB962C8B-B14F-4D97-AF65-F5344CB8AC3E}">
        <p14:creationId xmlns:p14="http://schemas.microsoft.com/office/powerpoint/2010/main" val="34401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08108535-1A24-42E4-A2A0-745747386FEB}"/>
              </a:ext>
            </a:extLst>
          </p:cNvPr>
          <p:cNvSpPr txBox="1"/>
          <p:nvPr/>
        </p:nvSpPr>
        <p:spPr>
          <a:xfrm>
            <a:off x="11316207" y="2435508"/>
            <a:ext cx="645779"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When stopping</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BSC</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810000" y="1896035"/>
            <a:ext cx="7395565" cy="4961965"/>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BSC need not to be used, BSC may be stopped. If stopping BSC, its operation energy can be saved. But it is only around 300w.</a:t>
            </a:r>
          </a:p>
          <a:p>
            <a:r>
              <a:rPr lang="en-US" altLang="ja-JP" sz="2400" dirty="0">
                <a:latin typeface="ＭＳ Ｐゴシック" panose="020B0600070205080204" pitchFamily="50" charset="-128"/>
                <a:ea typeface="ＭＳ Ｐゴシック" panose="020B0600070205080204" pitchFamily="50" charset="-128"/>
              </a:rPr>
              <a:t>If stopping BSC, SA should be decreased. If decreasing SA, AC operation energy can be saved. It is several times as BSC. </a:t>
            </a:r>
          </a:p>
        </p:txBody>
      </p:sp>
      <p:sp>
        <p:nvSpPr>
          <p:cNvPr id="5" name="正方形/長方形 4">
            <a:extLst>
              <a:ext uri="{FF2B5EF4-FFF2-40B4-BE49-F238E27FC236}">
                <a16:creationId xmlns:a16="http://schemas.microsoft.com/office/drawing/2014/main" id="{B3D120FC-2819-4C46-841F-EF935B78AC4A}"/>
              </a:ext>
            </a:extLst>
          </p:cNvPr>
          <p:cNvSpPr/>
          <p:nvPr/>
        </p:nvSpPr>
        <p:spPr>
          <a:xfrm>
            <a:off x="9054551" y="4034092"/>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6" name="直線矢印コネクタ 5">
            <a:extLst>
              <a:ext uri="{FF2B5EF4-FFF2-40B4-BE49-F238E27FC236}">
                <a16:creationId xmlns:a16="http://schemas.microsoft.com/office/drawing/2014/main" id="{D02CA864-D7F4-4424-A1B1-C35D0835F995}"/>
              </a:ext>
            </a:extLst>
          </p:cNvPr>
          <p:cNvCxnSpPr>
            <a:cxnSpLocks/>
          </p:cNvCxnSpPr>
          <p:nvPr/>
        </p:nvCxnSpPr>
        <p:spPr>
          <a:xfrm>
            <a:off x="9519671" y="3297088"/>
            <a:ext cx="0" cy="72593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363C144B-2059-4C34-85DE-EE16499BB4AA}"/>
              </a:ext>
            </a:extLst>
          </p:cNvPr>
          <p:cNvCxnSpPr>
            <a:cxnSpLocks/>
          </p:cNvCxnSpPr>
          <p:nvPr/>
        </p:nvCxnSpPr>
        <p:spPr>
          <a:xfrm>
            <a:off x="11427226" y="3297088"/>
            <a:ext cx="0" cy="690128"/>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D195941C-62CB-40DA-9B33-BE41AD6DAD78}"/>
              </a:ext>
            </a:extLst>
          </p:cNvPr>
          <p:cNvSpPr txBox="1"/>
          <p:nvPr/>
        </p:nvSpPr>
        <p:spPr>
          <a:xfrm>
            <a:off x="9199160" y="4802597"/>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29065B5F-7A16-466D-91F5-921BB7B7A7CA}"/>
              </a:ext>
            </a:extLst>
          </p:cNvPr>
          <p:cNvSpPr txBox="1"/>
          <p:nvPr/>
        </p:nvSpPr>
        <p:spPr>
          <a:xfrm>
            <a:off x="9054551" y="2856034"/>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178864A5-B167-4186-B131-BDCF3353201E}"/>
              </a:ext>
            </a:extLst>
          </p:cNvPr>
          <p:cNvSpPr txBox="1"/>
          <p:nvPr/>
        </p:nvSpPr>
        <p:spPr>
          <a:xfrm>
            <a:off x="11327642" y="2868058"/>
            <a:ext cx="645779"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cxnSp>
        <p:nvCxnSpPr>
          <p:cNvPr id="11" name="直線コネクタ 10">
            <a:extLst>
              <a:ext uri="{FF2B5EF4-FFF2-40B4-BE49-F238E27FC236}">
                <a16:creationId xmlns:a16="http://schemas.microsoft.com/office/drawing/2014/main" id="{26A1A516-575E-47FD-9E1F-D6A10E239A1B}"/>
              </a:ext>
            </a:extLst>
          </p:cNvPr>
          <p:cNvCxnSpPr>
            <a:cxnSpLocks/>
          </p:cNvCxnSpPr>
          <p:nvPr/>
        </p:nvCxnSpPr>
        <p:spPr>
          <a:xfrm>
            <a:off x="9063714" y="329708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60141DFF-DD24-43C4-8AD6-34AAEABE9FF4}"/>
              </a:ext>
            </a:extLst>
          </p:cNvPr>
          <p:cNvCxnSpPr>
            <a:cxnSpLocks/>
          </p:cNvCxnSpPr>
          <p:nvPr/>
        </p:nvCxnSpPr>
        <p:spPr>
          <a:xfrm>
            <a:off x="11415700" y="329708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9937971A-E0AD-46A8-ACB5-CA6E63427051}"/>
              </a:ext>
            </a:extLst>
          </p:cNvPr>
          <p:cNvSpPr/>
          <p:nvPr/>
        </p:nvSpPr>
        <p:spPr>
          <a:xfrm>
            <a:off x="9205571" y="3424032"/>
            <a:ext cx="646525" cy="367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a:t>
            </a:r>
            <a:endParaRPr kumimoji="1" lang="ja-JP" altLang="en-US" dirty="0"/>
          </a:p>
        </p:txBody>
      </p:sp>
      <p:sp>
        <p:nvSpPr>
          <p:cNvPr id="15" name="正方形/長方形 14">
            <a:extLst>
              <a:ext uri="{FF2B5EF4-FFF2-40B4-BE49-F238E27FC236}">
                <a16:creationId xmlns:a16="http://schemas.microsoft.com/office/drawing/2014/main" id="{FA543570-BA99-44FF-AD82-D4DD38D38BCE}"/>
              </a:ext>
            </a:extLst>
          </p:cNvPr>
          <p:cNvSpPr/>
          <p:nvPr/>
        </p:nvSpPr>
        <p:spPr>
          <a:xfrm>
            <a:off x="10627601" y="4749425"/>
            <a:ext cx="792407" cy="927847"/>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BSC</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4A80AD9D-9974-4B84-A1B5-DA264A4B4B21}"/>
              </a:ext>
            </a:extLst>
          </p:cNvPr>
          <p:cNvSpPr/>
          <p:nvPr/>
        </p:nvSpPr>
        <p:spPr>
          <a:xfrm>
            <a:off x="10627601" y="5677272"/>
            <a:ext cx="134869" cy="306703"/>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705EC391-002B-4827-99E4-A16A09F706ED}"/>
              </a:ext>
            </a:extLst>
          </p:cNvPr>
          <p:cNvSpPr/>
          <p:nvPr/>
        </p:nvSpPr>
        <p:spPr>
          <a:xfrm>
            <a:off x="11290987" y="5681755"/>
            <a:ext cx="134869" cy="306703"/>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0936760D-C541-446D-90DD-86603191DC57}"/>
              </a:ext>
            </a:extLst>
          </p:cNvPr>
          <p:cNvCxnSpPr>
            <a:cxnSpLocks/>
            <a:endCxn id="15" idx="0"/>
          </p:cNvCxnSpPr>
          <p:nvPr/>
        </p:nvCxnSpPr>
        <p:spPr>
          <a:xfrm>
            <a:off x="11023805" y="2868058"/>
            <a:ext cx="0" cy="1881367"/>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16CE0A7-D8AD-469B-9226-CCAAD569A966}"/>
              </a:ext>
            </a:extLst>
          </p:cNvPr>
          <p:cNvCxnSpPr>
            <a:cxnSpLocks/>
          </p:cNvCxnSpPr>
          <p:nvPr/>
        </p:nvCxnSpPr>
        <p:spPr>
          <a:xfrm>
            <a:off x="11023805" y="2868058"/>
            <a:ext cx="857015"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B55A50EC-E91E-44FA-98E7-18F5CAB5D324}"/>
              </a:ext>
            </a:extLst>
          </p:cNvPr>
          <p:cNvCxnSpPr>
            <a:cxnSpLocks/>
          </p:cNvCxnSpPr>
          <p:nvPr/>
        </p:nvCxnSpPr>
        <p:spPr>
          <a:xfrm>
            <a:off x="10395041" y="5493440"/>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C4B90061-3EC8-40EC-929C-D8AC32F57C2E}"/>
              </a:ext>
            </a:extLst>
          </p:cNvPr>
          <p:cNvSpPr txBox="1"/>
          <p:nvPr/>
        </p:nvSpPr>
        <p:spPr>
          <a:xfrm>
            <a:off x="9188328" y="4075864"/>
            <a:ext cx="646525"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S</a:t>
            </a:r>
            <a:r>
              <a:rPr kumimoji="1" lang="en-US" altLang="ja-JP"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
        <p:nvSpPr>
          <p:cNvPr id="23" name="乗算記号 22">
            <a:extLst>
              <a:ext uri="{FF2B5EF4-FFF2-40B4-BE49-F238E27FC236}">
                <a16:creationId xmlns:a16="http://schemas.microsoft.com/office/drawing/2014/main" id="{B5A8B56A-CEA5-497D-B7F8-46CCCEFD8E64}"/>
              </a:ext>
            </a:extLst>
          </p:cNvPr>
          <p:cNvSpPr/>
          <p:nvPr/>
        </p:nvSpPr>
        <p:spPr>
          <a:xfrm>
            <a:off x="10717245" y="4105665"/>
            <a:ext cx="573742" cy="589487"/>
          </a:xfrm>
          <a:prstGeom prst="mathMultiply">
            <a:avLst/>
          </a:prstGeom>
          <a:solidFill>
            <a:srgbClr val="FF0000"/>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乗算記号 23">
            <a:extLst>
              <a:ext uri="{FF2B5EF4-FFF2-40B4-BE49-F238E27FC236}">
                <a16:creationId xmlns:a16="http://schemas.microsoft.com/office/drawing/2014/main" id="{DA162A7B-3BB7-442C-9FB9-CEC5B04E17B3}"/>
              </a:ext>
            </a:extLst>
          </p:cNvPr>
          <p:cNvSpPr/>
          <p:nvPr/>
        </p:nvSpPr>
        <p:spPr>
          <a:xfrm>
            <a:off x="10143503" y="5213348"/>
            <a:ext cx="573742" cy="589487"/>
          </a:xfrm>
          <a:prstGeom prst="mathMultiply">
            <a:avLst/>
          </a:prstGeom>
          <a:solidFill>
            <a:srgbClr val="FF0000"/>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5520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kumimoji="1" lang="en-US" altLang="ja-JP" dirty="0">
                <a:latin typeface="ＭＳ Ｐゴシック" panose="020B0600070205080204" pitchFamily="50" charset="-128"/>
                <a:ea typeface="ＭＳ Ｐゴシック" panose="020B0600070205080204" pitchFamily="50" charset="-128"/>
              </a:rPr>
              <a:t>Inverter control</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792577" y="1881776"/>
            <a:ext cx="6782892" cy="5115366"/>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decreasing SA, compressor operation energy for cooling can be saved.</a:t>
            </a:r>
          </a:p>
          <a:p>
            <a:r>
              <a:rPr lang="en-US" altLang="ja-JP" sz="2400" dirty="0">
                <a:latin typeface="ＭＳ Ｐゴシック" panose="020B0600070205080204" pitchFamily="50" charset="-128"/>
                <a:ea typeface="ＭＳ Ｐゴシック" panose="020B0600070205080204" pitchFamily="50" charset="-128"/>
              </a:rPr>
              <a:t>However, in case of damper control (including CAV control), fan operation energy cannot be saved. Because it is lost as resistance of damper.</a:t>
            </a:r>
          </a:p>
          <a:p>
            <a:r>
              <a:rPr lang="en-US" altLang="ja-JP" sz="2400" dirty="0">
                <a:latin typeface="ＭＳ Ｐゴシック" panose="020B0600070205080204" pitchFamily="50" charset="-128"/>
                <a:ea typeface="ＭＳ Ｐゴシック" panose="020B0600070205080204" pitchFamily="50" charset="-128"/>
              </a:rPr>
              <a:t>If decreasing fan rotation speed by inverter (VVVF: Variable Voltage Variable Frequency), fan operation energy can be also saved. Now inverter is not so expensive.</a:t>
            </a:r>
          </a:p>
        </p:txBody>
      </p:sp>
      <p:cxnSp>
        <p:nvCxnSpPr>
          <p:cNvPr id="7" name="直線矢印コネクタ 6">
            <a:extLst>
              <a:ext uri="{FF2B5EF4-FFF2-40B4-BE49-F238E27FC236}">
                <a16:creationId xmlns:a16="http://schemas.microsoft.com/office/drawing/2014/main" id="{F4F388B2-E8A2-488B-B7A4-DF894EE88D1E}"/>
              </a:ext>
            </a:extLst>
          </p:cNvPr>
          <p:cNvCxnSpPr>
            <a:cxnSpLocks/>
          </p:cNvCxnSpPr>
          <p:nvPr/>
        </p:nvCxnSpPr>
        <p:spPr>
          <a:xfrm>
            <a:off x="10103106" y="3233247"/>
            <a:ext cx="0" cy="36000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2E9A3D6F-2BD5-4F3E-9648-EEDE844C06CF}"/>
              </a:ext>
            </a:extLst>
          </p:cNvPr>
          <p:cNvSpPr txBox="1"/>
          <p:nvPr/>
        </p:nvSpPr>
        <p:spPr>
          <a:xfrm>
            <a:off x="9779843" y="1903705"/>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4" name="正方形/長方形 13">
            <a:extLst>
              <a:ext uri="{FF2B5EF4-FFF2-40B4-BE49-F238E27FC236}">
                <a16:creationId xmlns:a16="http://schemas.microsoft.com/office/drawing/2014/main" id="{303564E5-31A8-4A7A-8072-A1D721AB969B}"/>
              </a:ext>
            </a:extLst>
          </p:cNvPr>
          <p:cNvSpPr/>
          <p:nvPr/>
        </p:nvSpPr>
        <p:spPr>
          <a:xfrm>
            <a:off x="9563106" y="2663815"/>
            <a:ext cx="1080000" cy="54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a:t>
            </a:r>
            <a:endParaRPr kumimoji="1" lang="ja-JP" altLang="en-US" dirty="0"/>
          </a:p>
        </p:txBody>
      </p:sp>
      <p:sp>
        <p:nvSpPr>
          <p:cNvPr id="27" name="正方形/長方形 26">
            <a:extLst>
              <a:ext uri="{FF2B5EF4-FFF2-40B4-BE49-F238E27FC236}">
                <a16:creationId xmlns:a16="http://schemas.microsoft.com/office/drawing/2014/main" id="{C8040EF2-4C37-4130-AAF6-D74F330ECBE4}"/>
              </a:ext>
            </a:extLst>
          </p:cNvPr>
          <p:cNvSpPr/>
          <p:nvPr/>
        </p:nvSpPr>
        <p:spPr>
          <a:xfrm>
            <a:off x="9563106" y="3593247"/>
            <a:ext cx="1080000" cy="54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Booster</a:t>
            </a:r>
          </a:p>
          <a:p>
            <a:pPr algn="ctr"/>
            <a:r>
              <a:rPr kumimoji="1" lang="en-US" altLang="ja-JP" dirty="0"/>
              <a:t>fan</a:t>
            </a:r>
            <a:endParaRPr kumimoji="1" lang="ja-JP" altLang="en-US" dirty="0"/>
          </a:p>
        </p:txBody>
      </p:sp>
      <p:cxnSp>
        <p:nvCxnSpPr>
          <p:cNvPr id="28" name="直線矢印コネクタ 27">
            <a:extLst>
              <a:ext uri="{FF2B5EF4-FFF2-40B4-BE49-F238E27FC236}">
                <a16:creationId xmlns:a16="http://schemas.microsoft.com/office/drawing/2014/main" id="{FADA030E-66AF-4A31-B989-D2E22E8543FC}"/>
              </a:ext>
            </a:extLst>
          </p:cNvPr>
          <p:cNvCxnSpPr>
            <a:cxnSpLocks/>
            <a:endCxn id="32" idx="0"/>
          </p:cNvCxnSpPr>
          <p:nvPr/>
        </p:nvCxnSpPr>
        <p:spPr>
          <a:xfrm>
            <a:off x="10103106" y="4133247"/>
            <a:ext cx="0" cy="126000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86EFCB5D-AF0F-459D-A669-05C50175D7B9}"/>
              </a:ext>
            </a:extLst>
          </p:cNvPr>
          <p:cNvCxnSpPr>
            <a:cxnSpLocks/>
          </p:cNvCxnSpPr>
          <p:nvPr/>
        </p:nvCxnSpPr>
        <p:spPr>
          <a:xfrm>
            <a:off x="10103106" y="2303815"/>
            <a:ext cx="0" cy="36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CBB60878-4409-4A64-83F8-13503C565DAD}"/>
              </a:ext>
            </a:extLst>
          </p:cNvPr>
          <p:cNvSpPr/>
          <p:nvPr/>
        </p:nvSpPr>
        <p:spPr>
          <a:xfrm>
            <a:off x="9563106" y="5393247"/>
            <a:ext cx="1080000" cy="54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HEPA</a:t>
            </a:r>
          </a:p>
          <a:p>
            <a:pPr algn="ctr"/>
            <a:r>
              <a:rPr kumimoji="1" lang="en-US" altLang="ja-JP" dirty="0"/>
              <a:t>filter</a:t>
            </a:r>
            <a:endParaRPr kumimoji="1" lang="ja-JP" altLang="en-US" dirty="0"/>
          </a:p>
        </p:txBody>
      </p:sp>
      <p:cxnSp>
        <p:nvCxnSpPr>
          <p:cNvPr id="33" name="直線矢印コネクタ 32">
            <a:extLst>
              <a:ext uri="{FF2B5EF4-FFF2-40B4-BE49-F238E27FC236}">
                <a16:creationId xmlns:a16="http://schemas.microsoft.com/office/drawing/2014/main" id="{E9BCBB67-C263-414B-A001-6B8ED8F7883E}"/>
              </a:ext>
            </a:extLst>
          </p:cNvPr>
          <p:cNvCxnSpPr>
            <a:cxnSpLocks/>
          </p:cNvCxnSpPr>
          <p:nvPr/>
        </p:nvCxnSpPr>
        <p:spPr>
          <a:xfrm>
            <a:off x="10103106" y="5933247"/>
            <a:ext cx="0" cy="36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B5634D52-F0CE-45B5-8003-1BCAF7DAE01E}"/>
              </a:ext>
            </a:extLst>
          </p:cNvPr>
          <p:cNvSpPr txBox="1"/>
          <p:nvPr/>
        </p:nvSpPr>
        <p:spPr>
          <a:xfrm>
            <a:off x="9789217" y="6273192"/>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S</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5B2F7294-B754-434B-8FC8-8B431890F3E5}"/>
              </a:ext>
            </a:extLst>
          </p:cNvPr>
          <p:cNvSpPr/>
          <p:nvPr/>
        </p:nvSpPr>
        <p:spPr>
          <a:xfrm>
            <a:off x="10944105" y="3593247"/>
            <a:ext cx="1080000" cy="540000"/>
          </a:xfrm>
          <a:prstGeom prst="rect">
            <a:avLst/>
          </a:prstGeom>
          <a:solidFill>
            <a:schemeClr val="bg1">
              <a:lumMod val="50000"/>
              <a:lumOff val="5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Inverter</a:t>
            </a:r>
            <a:endParaRPr kumimoji="1" lang="ja-JP" altLang="en-US" dirty="0"/>
          </a:p>
        </p:txBody>
      </p:sp>
      <p:cxnSp>
        <p:nvCxnSpPr>
          <p:cNvPr id="38" name="直線矢印コネクタ 37">
            <a:extLst>
              <a:ext uri="{FF2B5EF4-FFF2-40B4-BE49-F238E27FC236}">
                <a16:creationId xmlns:a16="http://schemas.microsoft.com/office/drawing/2014/main" id="{18C37F3F-DC11-4FF3-8451-270FA1E75638}"/>
              </a:ext>
            </a:extLst>
          </p:cNvPr>
          <p:cNvCxnSpPr>
            <a:cxnSpLocks/>
            <a:stCxn id="36" idx="1"/>
            <a:endCxn id="27" idx="3"/>
          </p:cNvCxnSpPr>
          <p:nvPr/>
        </p:nvCxnSpPr>
        <p:spPr>
          <a:xfrm flipH="1">
            <a:off x="10643106" y="3863247"/>
            <a:ext cx="300999" cy="0"/>
          </a:xfrm>
          <a:prstGeom prst="straightConnector1">
            <a:avLst/>
          </a:prstGeom>
          <a:ln w="25400">
            <a:solidFill>
              <a:schemeClr val="tx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62A6653-EAE5-4411-99FA-977CFA30F536}"/>
              </a:ext>
            </a:extLst>
          </p:cNvPr>
          <p:cNvCxnSpPr>
            <a:cxnSpLocks/>
          </p:cNvCxnSpPr>
          <p:nvPr/>
        </p:nvCxnSpPr>
        <p:spPr>
          <a:xfrm>
            <a:off x="8231367" y="3233247"/>
            <a:ext cx="0" cy="36000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234D288D-0469-48C5-93C4-CF8BF722751F}"/>
              </a:ext>
            </a:extLst>
          </p:cNvPr>
          <p:cNvSpPr txBox="1"/>
          <p:nvPr/>
        </p:nvSpPr>
        <p:spPr>
          <a:xfrm>
            <a:off x="7908104" y="1903705"/>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43" name="正方形/長方形 42">
            <a:extLst>
              <a:ext uri="{FF2B5EF4-FFF2-40B4-BE49-F238E27FC236}">
                <a16:creationId xmlns:a16="http://schemas.microsoft.com/office/drawing/2014/main" id="{417DD1C6-EDCB-4A9C-BFAE-0FD48D17026D}"/>
              </a:ext>
            </a:extLst>
          </p:cNvPr>
          <p:cNvSpPr/>
          <p:nvPr/>
        </p:nvSpPr>
        <p:spPr>
          <a:xfrm>
            <a:off x="7691367" y="2663815"/>
            <a:ext cx="1080000" cy="54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a:t>
            </a:r>
            <a:endParaRPr kumimoji="1" lang="ja-JP" altLang="en-US" dirty="0"/>
          </a:p>
        </p:txBody>
      </p:sp>
      <p:sp>
        <p:nvSpPr>
          <p:cNvPr id="44" name="正方形/長方形 43">
            <a:extLst>
              <a:ext uri="{FF2B5EF4-FFF2-40B4-BE49-F238E27FC236}">
                <a16:creationId xmlns:a16="http://schemas.microsoft.com/office/drawing/2014/main" id="{C9EF7E2D-2A74-454A-AB41-7B43761CC08C}"/>
              </a:ext>
            </a:extLst>
          </p:cNvPr>
          <p:cNvSpPr/>
          <p:nvPr/>
        </p:nvSpPr>
        <p:spPr>
          <a:xfrm>
            <a:off x="7691367" y="3593247"/>
            <a:ext cx="1080000" cy="54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Booster</a:t>
            </a:r>
          </a:p>
          <a:p>
            <a:pPr algn="ctr"/>
            <a:r>
              <a:rPr kumimoji="1" lang="en-US" altLang="ja-JP" dirty="0"/>
              <a:t>fan</a:t>
            </a:r>
            <a:endParaRPr kumimoji="1" lang="ja-JP" altLang="en-US" dirty="0"/>
          </a:p>
        </p:txBody>
      </p:sp>
      <p:cxnSp>
        <p:nvCxnSpPr>
          <p:cNvPr id="45" name="直線矢印コネクタ 44">
            <a:extLst>
              <a:ext uri="{FF2B5EF4-FFF2-40B4-BE49-F238E27FC236}">
                <a16:creationId xmlns:a16="http://schemas.microsoft.com/office/drawing/2014/main" id="{23F4DF5C-2F86-4F1B-BC6F-9C66251B6A73}"/>
              </a:ext>
            </a:extLst>
          </p:cNvPr>
          <p:cNvCxnSpPr>
            <a:cxnSpLocks/>
          </p:cNvCxnSpPr>
          <p:nvPr/>
        </p:nvCxnSpPr>
        <p:spPr>
          <a:xfrm>
            <a:off x="8231367" y="4133247"/>
            <a:ext cx="0" cy="36000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A436CF5A-D698-44F5-A03F-8ADCA89DB1B5}"/>
              </a:ext>
            </a:extLst>
          </p:cNvPr>
          <p:cNvCxnSpPr>
            <a:cxnSpLocks/>
          </p:cNvCxnSpPr>
          <p:nvPr/>
        </p:nvCxnSpPr>
        <p:spPr>
          <a:xfrm>
            <a:off x="8231367" y="5033247"/>
            <a:ext cx="0" cy="36000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B9B44701-8985-4243-900A-A373B083600D}"/>
              </a:ext>
            </a:extLst>
          </p:cNvPr>
          <p:cNvSpPr/>
          <p:nvPr/>
        </p:nvSpPr>
        <p:spPr>
          <a:xfrm>
            <a:off x="7691367" y="4493247"/>
            <a:ext cx="1080000" cy="54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MD</a:t>
            </a:r>
            <a:endParaRPr kumimoji="1" lang="ja-JP" altLang="en-US" dirty="0"/>
          </a:p>
        </p:txBody>
      </p:sp>
      <p:cxnSp>
        <p:nvCxnSpPr>
          <p:cNvPr id="48" name="直線矢印コネクタ 47">
            <a:extLst>
              <a:ext uri="{FF2B5EF4-FFF2-40B4-BE49-F238E27FC236}">
                <a16:creationId xmlns:a16="http://schemas.microsoft.com/office/drawing/2014/main" id="{AC3148AD-9725-4C6A-948E-5DF39A4D4E24}"/>
              </a:ext>
            </a:extLst>
          </p:cNvPr>
          <p:cNvCxnSpPr>
            <a:cxnSpLocks/>
          </p:cNvCxnSpPr>
          <p:nvPr/>
        </p:nvCxnSpPr>
        <p:spPr>
          <a:xfrm>
            <a:off x="8231367" y="2303815"/>
            <a:ext cx="0" cy="36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A06D995A-577D-403B-8B9B-F4C387414CC5}"/>
              </a:ext>
            </a:extLst>
          </p:cNvPr>
          <p:cNvSpPr/>
          <p:nvPr/>
        </p:nvSpPr>
        <p:spPr>
          <a:xfrm>
            <a:off x="7691367" y="5393247"/>
            <a:ext cx="1080000" cy="540000"/>
          </a:xfrm>
          <a:prstGeom prst="rect">
            <a:avLst/>
          </a:prstGeom>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HEPA</a:t>
            </a:r>
          </a:p>
          <a:p>
            <a:pPr algn="ctr"/>
            <a:r>
              <a:rPr kumimoji="1" lang="en-US" altLang="ja-JP" dirty="0"/>
              <a:t>filter</a:t>
            </a:r>
            <a:endParaRPr kumimoji="1" lang="ja-JP" altLang="en-US" dirty="0"/>
          </a:p>
        </p:txBody>
      </p:sp>
      <p:cxnSp>
        <p:nvCxnSpPr>
          <p:cNvPr id="50" name="直線矢印コネクタ 49">
            <a:extLst>
              <a:ext uri="{FF2B5EF4-FFF2-40B4-BE49-F238E27FC236}">
                <a16:creationId xmlns:a16="http://schemas.microsoft.com/office/drawing/2014/main" id="{8BAC03C6-97A3-4B44-8B47-68DB2E579BB2}"/>
              </a:ext>
            </a:extLst>
          </p:cNvPr>
          <p:cNvCxnSpPr>
            <a:cxnSpLocks/>
          </p:cNvCxnSpPr>
          <p:nvPr/>
        </p:nvCxnSpPr>
        <p:spPr>
          <a:xfrm>
            <a:off x="8231367" y="5933247"/>
            <a:ext cx="0" cy="3600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00A944FD-CAD9-4815-AC3E-C96C6DE82924}"/>
              </a:ext>
            </a:extLst>
          </p:cNvPr>
          <p:cNvSpPr txBox="1"/>
          <p:nvPr/>
        </p:nvSpPr>
        <p:spPr>
          <a:xfrm>
            <a:off x="7917478" y="6273192"/>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S</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55" name="矢印: 右 54">
            <a:extLst>
              <a:ext uri="{FF2B5EF4-FFF2-40B4-BE49-F238E27FC236}">
                <a16:creationId xmlns:a16="http://schemas.microsoft.com/office/drawing/2014/main" id="{4CE039EE-F497-43A4-A092-DC13EEE5F1F9}"/>
              </a:ext>
            </a:extLst>
          </p:cNvPr>
          <p:cNvSpPr/>
          <p:nvPr/>
        </p:nvSpPr>
        <p:spPr>
          <a:xfrm>
            <a:off x="9005461" y="4133247"/>
            <a:ext cx="278189" cy="360000"/>
          </a:xfrm>
          <a:prstGeom prst="rightArrow">
            <a:avLst/>
          </a:prstGeom>
          <a:solidFill>
            <a:schemeClr val="tx1">
              <a:lumMod val="7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6693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B20AD-40DB-4152-A10B-BF73B611E16B}"/>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When stopping Lab</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D65054C6-F2DA-4CCC-8AFE-DBC752F074CA}"/>
              </a:ext>
            </a:extLst>
          </p:cNvPr>
          <p:cNvSpPr>
            <a:spLocks noGrp="1"/>
          </p:cNvSpPr>
          <p:nvPr>
            <p:ph idx="1"/>
          </p:nvPr>
        </p:nvSpPr>
        <p:spPr>
          <a:xfrm>
            <a:off x="792575" y="1881777"/>
            <a:ext cx="8123797" cy="497622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If Lab room need not to be used, then AC system may be stopped, except in ABSL. If stopping AC system, its all of operation energy can be saved. But… </a:t>
            </a:r>
          </a:p>
          <a:p>
            <a:r>
              <a:rPr lang="en-US" altLang="ja-JP" sz="2400" dirty="0">
                <a:latin typeface="ＭＳ Ｐゴシック" panose="020B0600070205080204" pitchFamily="50" charset="-128"/>
                <a:ea typeface="ＭＳ Ｐゴシック" panose="020B0600070205080204" pitchFamily="50" charset="-128"/>
              </a:rPr>
              <a:t>If stopping AC system, room temperature will increase, because freezer, refrigerator and others generates heat.</a:t>
            </a:r>
          </a:p>
          <a:p>
            <a:r>
              <a:rPr lang="en-US" altLang="ja-JP" sz="2400" dirty="0">
                <a:latin typeface="ＭＳ Ｐゴシック" panose="020B0600070205080204" pitchFamily="50" charset="-128"/>
                <a:ea typeface="ＭＳ Ｐゴシック" panose="020B0600070205080204" pitchFamily="50" charset="-128"/>
              </a:rPr>
              <a:t>So, it is better to operate AC system with small air volume or to operate AC system intermittently or to operate only exhaust fan a little.  </a:t>
            </a:r>
          </a:p>
        </p:txBody>
      </p:sp>
      <p:sp>
        <p:nvSpPr>
          <p:cNvPr id="6" name="正方形/長方形 5">
            <a:extLst>
              <a:ext uri="{FF2B5EF4-FFF2-40B4-BE49-F238E27FC236}">
                <a16:creationId xmlns:a16="http://schemas.microsoft.com/office/drawing/2014/main" id="{2CF62691-B84D-4588-8688-72A07FEBBBFB}"/>
              </a:ext>
            </a:extLst>
          </p:cNvPr>
          <p:cNvSpPr/>
          <p:nvPr/>
        </p:nvSpPr>
        <p:spPr>
          <a:xfrm>
            <a:off x="9054551" y="4034092"/>
            <a:ext cx="2902226" cy="1986806"/>
          </a:xfrm>
          <a:prstGeom prst="rect">
            <a:avLst/>
          </a:prstGeom>
          <a:solidFill>
            <a:schemeClr val="accent4">
              <a:lumMod val="60000"/>
              <a:lumOff val="40000"/>
            </a:schemeClr>
          </a:solidFill>
          <a:ln w="63500">
            <a:solidFill>
              <a:schemeClr val="accent5"/>
            </a:solidFill>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7" name="直線矢印コネクタ 6">
            <a:extLst>
              <a:ext uri="{FF2B5EF4-FFF2-40B4-BE49-F238E27FC236}">
                <a16:creationId xmlns:a16="http://schemas.microsoft.com/office/drawing/2014/main" id="{319353AF-39C1-4F7D-9AE0-E1E9C003D490}"/>
              </a:ext>
            </a:extLst>
          </p:cNvPr>
          <p:cNvCxnSpPr>
            <a:cxnSpLocks/>
          </p:cNvCxnSpPr>
          <p:nvPr/>
        </p:nvCxnSpPr>
        <p:spPr>
          <a:xfrm>
            <a:off x="9519671" y="3297088"/>
            <a:ext cx="0" cy="72593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EA0BFF52-96BF-401B-A344-8764804D2798}"/>
              </a:ext>
            </a:extLst>
          </p:cNvPr>
          <p:cNvCxnSpPr>
            <a:cxnSpLocks/>
          </p:cNvCxnSpPr>
          <p:nvPr/>
        </p:nvCxnSpPr>
        <p:spPr>
          <a:xfrm>
            <a:off x="11427226" y="3297088"/>
            <a:ext cx="0" cy="690128"/>
          </a:xfrm>
          <a:prstGeom prst="straightConnector1">
            <a:avLst/>
          </a:prstGeom>
          <a:ln w="50800">
            <a:headEnd type="triangle"/>
            <a:tailEnd type="non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7F67BE1-D76C-4B67-9AFC-F9B3080C4A35}"/>
              </a:ext>
            </a:extLst>
          </p:cNvPr>
          <p:cNvSpPr txBox="1"/>
          <p:nvPr/>
        </p:nvSpPr>
        <p:spPr>
          <a:xfrm>
            <a:off x="9199160" y="4802597"/>
            <a:ext cx="939210" cy="707886"/>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Lab</a:t>
            </a:r>
          </a:p>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prstClr val="black"/>
                </a:solidFill>
                <a:latin typeface="ＭＳ Ｐゴシック" panose="020B0600070205080204" pitchFamily="50" charset="-128"/>
                <a:ea typeface="ＭＳ Ｐゴシック" panose="020B0600070205080204" pitchFamily="50" charset="-128"/>
              </a:rPr>
              <a:t>room</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EB7DF346-4230-4963-821A-DD749C6758CE}"/>
              </a:ext>
            </a:extLst>
          </p:cNvPr>
          <p:cNvSpPr txBox="1"/>
          <p:nvPr/>
        </p:nvSpPr>
        <p:spPr>
          <a:xfrm>
            <a:off x="9054551" y="2856034"/>
            <a:ext cx="646525"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OA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5D28AE01-503D-4642-9747-7EAC989E1206}"/>
              </a:ext>
            </a:extLst>
          </p:cNvPr>
          <p:cNvSpPr txBox="1"/>
          <p:nvPr/>
        </p:nvSpPr>
        <p:spPr>
          <a:xfrm>
            <a:off x="11327642" y="2868058"/>
            <a:ext cx="645779" cy="400110"/>
          </a:xfrm>
          <a:prstGeom prst="rect">
            <a:avLst/>
          </a:prstGeom>
          <a:solidFill>
            <a:schemeClr val="bg2"/>
          </a:solid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latin typeface="ＭＳ Ｐゴシック" panose="020B0600070205080204" pitchFamily="50" charset="-128"/>
                <a:ea typeface="ＭＳ Ｐゴシック" panose="020B0600070205080204" pitchFamily="50" charset="-128"/>
              </a:rPr>
              <a:t>E</a:t>
            </a:r>
            <a:r>
              <a:rPr kumimoji="1" lang="en-US" altLang="ja-JP"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cxnSp>
        <p:nvCxnSpPr>
          <p:cNvPr id="12" name="直線コネクタ 11">
            <a:extLst>
              <a:ext uri="{FF2B5EF4-FFF2-40B4-BE49-F238E27FC236}">
                <a16:creationId xmlns:a16="http://schemas.microsoft.com/office/drawing/2014/main" id="{E655CAFB-E337-4715-BE95-D7197949047B}"/>
              </a:ext>
            </a:extLst>
          </p:cNvPr>
          <p:cNvCxnSpPr>
            <a:cxnSpLocks/>
          </p:cNvCxnSpPr>
          <p:nvPr/>
        </p:nvCxnSpPr>
        <p:spPr>
          <a:xfrm>
            <a:off x="9063714" y="329708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8844F326-8D81-4E8F-9F79-3ECE37851C4E}"/>
              </a:ext>
            </a:extLst>
          </p:cNvPr>
          <p:cNvCxnSpPr>
            <a:cxnSpLocks/>
          </p:cNvCxnSpPr>
          <p:nvPr/>
        </p:nvCxnSpPr>
        <p:spPr>
          <a:xfrm>
            <a:off x="11415700" y="3297088"/>
            <a:ext cx="465120" cy="0"/>
          </a:xfrm>
          <a:prstGeom prst="line">
            <a:avLst/>
          </a:prstGeom>
          <a:ln w="50800">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0A15F210-3F0F-419F-8D8A-B18F3ADFDC54}"/>
              </a:ext>
            </a:extLst>
          </p:cNvPr>
          <p:cNvSpPr/>
          <p:nvPr/>
        </p:nvSpPr>
        <p:spPr>
          <a:xfrm>
            <a:off x="9205571" y="3424032"/>
            <a:ext cx="646525" cy="367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a:t>
            </a:r>
            <a:endParaRPr kumimoji="1" lang="ja-JP" altLang="en-US" dirty="0"/>
          </a:p>
        </p:txBody>
      </p:sp>
      <p:sp>
        <p:nvSpPr>
          <p:cNvPr id="15" name="正方形/長方形 14">
            <a:extLst>
              <a:ext uri="{FF2B5EF4-FFF2-40B4-BE49-F238E27FC236}">
                <a16:creationId xmlns:a16="http://schemas.microsoft.com/office/drawing/2014/main" id="{B027537B-D7D1-49F0-9A48-593FD4D37AB5}"/>
              </a:ext>
            </a:extLst>
          </p:cNvPr>
          <p:cNvSpPr/>
          <p:nvPr/>
        </p:nvSpPr>
        <p:spPr>
          <a:xfrm>
            <a:off x="10627601" y="4709084"/>
            <a:ext cx="792407" cy="1271473"/>
          </a:xfrm>
          <a:prstGeom prst="rect">
            <a:avLst/>
          </a:prstGeom>
          <a:solidFill>
            <a:schemeClr val="accent5"/>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bg1"/>
                </a:solidFill>
                <a:latin typeface="ＭＳ Ｐゴシック" panose="020B0600070205080204" pitchFamily="50" charset="-128"/>
                <a:ea typeface="ＭＳ Ｐゴシック" panose="020B0600070205080204" pitchFamily="50" charset="-128"/>
              </a:rPr>
              <a:t>Freezer</a:t>
            </a:r>
            <a:endParaRPr kumimoji="1" lang="ja-JP" altLang="en-US" sz="2400" dirty="0">
              <a:solidFill>
                <a:schemeClr val="bg1"/>
              </a:solidFill>
              <a:latin typeface="ＭＳ Ｐゴシック" panose="020B0600070205080204" pitchFamily="50" charset="-128"/>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B5D89847-A890-45E9-AB7E-1EA52074E4FB}"/>
              </a:ext>
            </a:extLst>
          </p:cNvPr>
          <p:cNvSpPr txBox="1"/>
          <p:nvPr/>
        </p:nvSpPr>
        <p:spPr>
          <a:xfrm>
            <a:off x="9188328" y="4075864"/>
            <a:ext cx="646525" cy="400110"/>
          </a:xfrm>
          <a:prstGeom prst="rect">
            <a:avLst/>
          </a:prstGeom>
          <a:noFill/>
        </p:spPr>
        <p:txBody>
          <a:bodyPr wrap="square" rtlCol="0">
            <a:spAutoFit/>
          </a:bodyPr>
          <a:lstStyle/>
          <a:p>
            <a:pPr marL="0" marR="0" lvl="0" indent="0" algn="ctr" defTabSz="457200" rtl="0" eaLnBrk="1" fontAlgn="auto" latinLnBrk="0" hangingPunct="1">
              <a:lnSpc>
                <a:spcPts val="2400"/>
              </a:lnSpc>
              <a:spcBef>
                <a:spcPts val="0"/>
              </a:spcBef>
              <a:spcAft>
                <a:spcPts val="0"/>
              </a:spcAft>
              <a:buClrTx/>
              <a:buSzTx/>
              <a:buFontTx/>
              <a:buNone/>
              <a:tabLst/>
              <a:defRPr/>
            </a:pPr>
            <a:r>
              <a:rPr kumimoji="1" lang="en-US" altLang="ja-JP" sz="2400" dirty="0">
                <a:solidFill>
                  <a:schemeClr val="bg1"/>
                </a:solidFill>
                <a:latin typeface="ＭＳ Ｐゴシック" panose="020B0600070205080204" pitchFamily="50" charset="-128"/>
                <a:ea typeface="ＭＳ Ｐゴシック" panose="020B0600070205080204" pitchFamily="50" charset="-128"/>
              </a:rPr>
              <a:t>S</a:t>
            </a:r>
            <a:r>
              <a:rPr kumimoji="1" lang="en-US" altLang="ja-JP"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rPr>
              <a:t>A</a:t>
            </a:r>
            <a:endParaRPr kumimoji="1" lang="ja-JP" altLang="en-US" sz="24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
        <p:nvSpPr>
          <p:cNvPr id="24" name="乗算記号 23">
            <a:extLst>
              <a:ext uri="{FF2B5EF4-FFF2-40B4-BE49-F238E27FC236}">
                <a16:creationId xmlns:a16="http://schemas.microsoft.com/office/drawing/2014/main" id="{DE99760E-027A-4C5B-890C-21B4946C25A1}"/>
              </a:ext>
            </a:extLst>
          </p:cNvPr>
          <p:cNvSpPr/>
          <p:nvPr/>
        </p:nvSpPr>
        <p:spPr>
          <a:xfrm>
            <a:off x="9463501" y="3624120"/>
            <a:ext cx="573742" cy="589487"/>
          </a:xfrm>
          <a:prstGeom prst="mathMultiply">
            <a:avLst/>
          </a:prstGeom>
          <a:solidFill>
            <a:srgbClr val="FF0000"/>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コネクタ: 曲線 24">
            <a:extLst>
              <a:ext uri="{FF2B5EF4-FFF2-40B4-BE49-F238E27FC236}">
                <a16:creationId xmlns:a16="http://schemas.microsoft.com/office/drawing/2014/main" id="{7BC7E2F2-CBB6-44F6-B701-DF138A30FEA5}"/>
              </a:ext>
            </a:extLst>
          </p:cNvPr>
          <p:cNvCxnSpPr>
            <a:cxnSpLocks/>
          </p:cNvCxnSpPr>
          <p:nvPr/>
        </p:nvCxnSpPr>
        <p:spPr>
          <a:xfrm rot="18000000" flipH="1">
            <a:off x="10571505" y="4361694"/>
            <a:ext cx="252000" cy="252000"/>
          </a:xfrm>
          <a:prstGeom prst="curvedConnector3">
            <a:avLst>
              <a:gd name="adj1"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コネクタ: 曲線 32">
            <a:extLst>
              <a:ext uri="{FF2B5EF4-FFF2-40B4-BE49-F238E27FC236}">
                <a16:creationId xmlns:a16="http://schemas.microsoft.com/office/drawing/2014/main" id="{CC329CEA-734C-43C5-8CBD-78A5F8155830}"/>
              </a:ext>
            </a:extLst>
          </p:cNvPr>
          <p:cNvCxnSpPr>
            <a:cxnSpLocks/>
          </p:cNvCxnSpPr>
          <p:nvPr/>
        </p:nvCxnSpPr>
        <p:spPr>
          <a:xfrm rot="18000000" flipH="1">
            <a:off x="10723905" y="4366177"/>
            <a:ext cx="252000" cy="252000"/>
          </a:xfrm>
          <a:prstGeom prst="curvedConnector3">
            <a:avLst>
              <a:gd name="adj1"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コネクタ: 曲線 34">
            <a:extLst>
              <a:ext uri="{FF2B5EF4-FFF2-40B4-BE49-F238E27FC236}">
                <a16:creationId xmlns:a16="http://schemas.microsoft.com/office/drawing/2014/main" id="{2CEC984A-56A8-46C1-85EC-71847FB9465D}"/>
              </a:ext>
            </a:extLst>
          </p:cNvPr>
          <p:cNvCxnSpPr>
            <a:cxnSpLocks/>
          </p:cNvCxnSpPr>
          <p:nvPr/>
        </p:nvCxnSpPr>
        <p:spPr>
          <a:xfrm rot="18000000" flipH="1">
            <a:off x="10860365" y="4372766"/>
            <a:ext cx="252000" cy="252000"/>
          </a:xfrm>
          <a:prstGeom prst="curvedConnector3">
            <a:avLst>
              <a:gd name="adj1"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コネクタ: 曲線 35">
            <a:extLst>
              <a:ext uri="{FF2B5EF4-FFF2-40B4-BE49-F238E27FC236}">
                <a16:creationId xmlns:a16="http://schemas.microsoft.com/office/drawing/2014/main" id="{A595EEE1-76C5-493A-8768-A5E7F1AC672F}"/>
              </a:ext>
            </a:extLst>
          </p:cNvPr>
          <p:cNvCxnSpPr>
            <a:cxnSpLocks/>
          </p:cNvCxnSpPr>
          <p:nvPr/>
        </p:nvCxnSpPr>
        <p:spPr>
          <a:xfrm rot="18000000" flipH="1">
            <a:off x="11012765" y="4377249"/>
            <a:ext cx="252000" cy="252000"/>
          </a:xfrm>
          <a:prstGeom prst="curvedConnector3">
            <a:avLst>
              <a:gd name="adj1"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552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4516</TotalTime>
  <Words>2194</Words>
  <Application>Microsoft Office PowerPoint</Application>
  <PresentationFormat>ワイド画面</PresentationFormat>
  <Paragraphs>224</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游ゴシック</vt:lpstr>
      <vt:lpstr>Century Gothic</vt:lpstr>
      <vt:lpstr>Wingdings 2</vt:lpstr>
      <vt:lpstr>クォータブル</vt:lpstr>
      <vt:lpstr>Energy saving in BSL3 Lab</vt:lpstr>
      <vt:lpstr>Why does AC (air conditioning) system spend a lot of energy?</vt:lpstr>
      <vt:lpstr>Supply air system </vt:lpstr>
      <vt:lpstr>Circulating air system</vt:lpstr>
      <vt:lpstr>Non circulating air system</vt:lpstr>
      <vt:lpstr>Ventilation for autoclave</vt:lpstr>
      <vt:lpstr>When stopping BSC</vt:lpstr>
      <vt:lpstr>Inverter control</vt:lpstr>
      <vt:lpstr>When stopping Lab</vt:lpstr>
      <vt:lpstr>My opinion</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of HEPA filter</dc:title>
  <dc:creator>三木 秀樹</dc:creator>
  <cp:lastModifiedBy>HIDEKI MIKI</cp:lastModifiedBy>
  <cp:revision>171</cp:revision>
  <dcterms:created xsi:type="dcterms:W3CDTF">2019-06-28T02:15:31Z</dcterms:created>
  <dcterms:modified xsi:type="dcterms:W3CDTF">2023-12-26T01:22:04Z</dcterms:modified>
</cp:coreProperties>
</file>